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30f811e5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30f811e5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30f811e55_7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30f811e55_7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31eef3e42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31eef3e42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30f811e55_7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30f811e55_7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31eef3e4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31eef3e4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0f811e55_7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0f811e55_7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30f811e55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30f811e55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30f811e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30f811e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 시큐리티란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인증과 인가 / 보안 문제를 쉽게 해결하는 도구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30f811e55_3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30f811e55_3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userdetailsService customizing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30f811e55_3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30f811e55_3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30f811e55_3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30f811e55_3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30f811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30f811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30f811e55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30f811e55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30f811e55_3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30f811e55_3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30f811e55_3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30f811e55_3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30f811e55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30f811e55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32ba238c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32ba238c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30f811e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30f811e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30f811e5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30f811e5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30f811e5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30f811e5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31eef3e42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31eef3e42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31eef3e42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31eef3e42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게시판의 리스트 </a:t>
            </a:r>
            <a:r>
              <a:rPr lang="ko">
                <a:solidFill>
                  <a:schemeClr val="dk1"/>
                </a:solidFill>
              </a:rPr>
              <a:t>BoardVO.java→ </a:t>
            </a:r>
            <a:r>
              <a:rPr lang="ko"/>
              <a:t>BoardController.java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/>
              <a:t>→ BoardDao.java</a:t>
            </a:r>
            <a:r>
              <a:rPr lang="ko">
                <a:solidFill>
                  <a:schemeClr val="dk1"/>
                </a:solidFill>
              </a:rPr>
              <a:t> →BoardDao.xml →BoardService.java →BoardServiceImpl.java →(board에 관한). jsp 순으로 구성됨.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코드로 배우는 스프링 웹 프로젝트는 DB가 오라클이라 기존에 배운 MySQL과 방식이 조금은 달라 BoardDao.xml에서 쿼리를 다루는데 어려운 점이 많았습니다.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31eef3e4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31eef3e4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31eef3e42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31eef3e42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리스트의 해당 게시물 넘버를 클릭시 글에 대한 내용을 볼 수 있습니다.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31eef3e42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31eef3e42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Modify 버튼 클릭시 게시물 수정 페이지로 가는데, bno의 공간은 readonly="readonly" 되어 있어 수정이 불가하고 Title, Content, Writer만 수정이 가능합니다.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31eef3e42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31eef3e42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Content의 내용을 수정하고 Modify버튼을 클릭합니다. 클릭하면 모달창이 뜹니다. 해당 컨텐츠의 내용이 변경된 것을 확인할 수 있습니다.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31eef3e42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31eef3e42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오라클은 시간분초를 나타낼때 sysdate를 사용하는데, MySQL같은 경우에는 같은 방식이 적용되지 않아 구글링하여 now() 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xml에 있는 쿼리를 DB에서 값을 넣어 테스트를 해보는 습관을 들여야겠고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책에는 옵티마이저로 sql문장을 처리하는데, 이 부분은 이해하지 못하여 재현씨가 도와주었습니다.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옵티마이저는 사용자가 질의한 SQL문에 대해 최적의 실행 방법을 결정하는 역할을 수행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31eef3e4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31eef3e4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구현한 기능은 스터디 카페에서 사용하는 사물함 기능으로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사물함 현황 확인과 사물함을 선택하고 결제하기입니다.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31eef3e42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31eef3e42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31eef3e42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31eef3e42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31eef3e42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31eef3e42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31eef3e42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31eef3e42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31eef3e42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31eef3e42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31eef3e4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31eef3e4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31eef3e42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31eef3e42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31eef3e42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31eef3e42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RestTemplate을 이용해 카카오페이에 데이터를 보내는 방법이다.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post방식으로 HOST + "/v1/payment/ready"에 body(header+body)정보를 보낸다.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정보를 보내고 요청이 성공적으로 이루어지면 카카오페이에서 응답정보를 보내준다.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KakaoPayReadyVO.class는 응답을 받는 객체를 설정한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대기 단계에서 결제 요청에 성공했다면 결제 승인 API를 호출합니다. 이때 결제 승인 요청을 인증하는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전달해야 합니다.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pg_token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 sz="1200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30f811e55_7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30f811e55_7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30f811e55_7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830f811e55_7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31eef3e4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731eef3e4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31eef3e42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31eef3e4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30f811e55_7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30f811e55_7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30f811e55_7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30f811e55_7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30f811e55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30f811e55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32cc230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32cc230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0f811e55_4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30f811e55_4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30f811e55_7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30f811e55_7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30f811e55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30f811e5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구현한 기능은 스터디 카페에서 사용하는 사물함 기능으로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사물함 현황 확인과 사물함을 선택하고 결제하기입니다.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30f811e5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30f811e5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사물함 현황 메뉴를 클릭하면 보여지는 화면입니다.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클릭시 lockerStatus 라는 주소로 요청이 되면 컨트롤러에서 오늘 날짜를 기준으로 만료된 사물함이 있는지 체크를 하고 있으면 사물함을 다시 활성화하고 만료된 사물함 이용권을 삭제하도록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사용자가 사물함 현황을 클릭할 때 마다 이 작업이 여러번 이루어지는 문제가 있지만, 이번 프로젝트에서 관리자 페이지가 따로 없었기에 이런식으로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사물함 상태를 확인하고 DB에 처리하는 작업을 마친 후에는 lockersatus.jsp 화면으로 이동합니다.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30f811e5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30f811e5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jsp 페이지에서는 ajax를 이용해서 사물함 상태를 받아와서 페이지 상에서 사용중인 사물함은 비활성화하는 작업을 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이로써 사용자는 사용가능한 사물함을 확인 하고 사물함을 선택해서 결제를 할 수 있게 됩니다.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30f811e5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30f811e5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사용할 사물함을 선택하면 선택된 사물함 번호를 저장합니다.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30f811e55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30f811e55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사물함이 선택된 다음에는 1인당 1개의 사물함만 사용할 수 있기때문에 고객이 이미 구매한 이용권이 있는지 ajax로 체크합니다.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아래의 선택하기 버튼을 클릭하면 문제가 있을 경우 해당 문제에 대해 alert를 띄우고 다음단계로 넘어갈 수 없도록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아무문제가 없으면 결제하기 모달을 띄워 ok버튼을 누르면 결제하기 페이지로 이동합니다.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30f811e55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30f811e55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결제하기 페이지는 좌석 결제와 동일하여 생략하겠으며 결제 수단으로 카카오페이를 추가한 부분을 설명하겠습니다.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오른쪽에 보시면 카카오페이 api를 사용하기 위해 프로젝트에 추가한 파일 구성과 목록입니다.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KakaoPay.java는 결제준비와 결제승인 api 를 처리하기 위한 파일이며,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KakaoPayReadVO는 결제 준비시 사용되는 VO이며,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kakaoPayApprovalVO.java는 결제 승인시 응답정보를 받기 위한 vo입니다.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30f811e55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30f811e5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먼저 결제 프로세스에 대해 간단히 설명드리겠습니다. 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프로세스 상에서 개발자가 처리해야할 부분은 결제준</a:t>
            </a: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API와 결제 승인 API를 요청하는 것뿐이며 중간 단계들은 카카오페이 서버에서 처리합니다.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결제준비 API를 호출할 때 </a:t>
            </a:r>
            <a:r>
              <a:rPr lang="ko">
                <a:solidFill>
                  <a:srgbClr val="44444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결제와 관련된 상세 정보들을 카카오페이 서버에 전달하고 카카오서버는 고객에게 메시지를 발송하고 결제를 할 수 있도록 합니다.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요청에 성공하면 결제 승인 API를 호출하여 카카오서버로부터 응답을 받아 받아온 정보를 결제 완료 페이지에 나타내어 사용자에게 보여줍니다.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32774f3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32774f3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코드를 설명드리겠습니다.  </a:t>
            </a:r>
            <a:r>
              <a:rPr lang="ko"/>
              <a:t>먼저 컨트롤러에서 카카오페이로 결제하기 </a:t>
            </a:r>
            <a:r>
              <a:rPr lang="ko"/>
              <a:t>요청이 들어오면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kakaoPayRead라는 결제 준비 API를 요청하는 메소드 </a:t>
            </a:r>
            <a:r>
              <a:rPr lang="ko">
                <a:solidFill>
                  <a:schemeClr val="dk1"/>
                </a:solidFill>
              </a:rPr>
              <a:t>고객과 결제 정보를 </a:t>
            </a:r>
            <a:r>
              <a:rPr lang="ko"/>
              <a:t>담아서 카카오페이 서버로 </a:t>
            </a:r>
            <a:r>
              <a:rPr lang="ko"/>
              <a:t>정보를 전달합니다.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그러면 고객에게 결제요청이 이루어지고 완료가 되면 결제 준비시 지정해준 kakaoPaySuccess url을 요청하게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요청도 컨트롤러에서 받아서 kakaoPayInfo라는 결제 승인 API 메소드 실행하여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결제승인된 정보를 불러와서 model에 담아주고, 결제완료 페이지로 전달합니다.</a:t>
            </a:r>
            <a:endParaRPr>
              <a:solidFill>
                <a:srgbClr val="444444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rgbClr val="03166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(pg_token</a:t>
            </a:r>
            <a:r>
              <a:rPr lang="ko">
                <a:solidFill>
                  <a:srgbClr val="44444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 사용자가 결제 수단을 선택하고 결제 버튼을 눌러 </a:t>
            </a:r>
            <a:r>
              <a:rPr lang="ko" sz="1150">
                <a:solidFill>
                  <a:srgbClr val="03166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>
                <a:solidFill>
                  <a:srgbClr val="44444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리다이렉트될 때, 리다이렉트 요청의 </a:t>
            </a:r>
            <a:r>
              <a:rPr lang="ko" sz="1150">
                <a:solidFill>
                  <a:srgbClr val="03166C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approval_url</a:t>
            </a:r>
            <a:r>
              <a:rPr lang="ko">
                <a:solidFill>
                  <a:srgbClr val="44444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포함된 query string으로 전달 받습니다.)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30f811e55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30f811e55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결제 준비 API 코드입니다.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카카오서버로 요청하기 위해 RestTemplate 객체를 사용하였으며, 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요청시 header부분에는 카카오디벨로퍼로 부터 부여받은 어드민키를 넣어주고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body부분에는 카카오서버로 요청시 전달할 값들을 params.add로 추가합니다.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아래에 보시면 결제준비 요청이 성공할 경우 approval url 값으로 </a:t>
            </a:r>
            <a:r>
              <a:rPr lang="ko">
                <a:solidFill>
                  <a:srgbClr val="44444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리다이렉트 </a:t>
            </a:r>
            <a:r>
              <a:rPr lang="ko">
                <a:solidFill>
                  <a:srgbClr val="44444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요청이 이루어지게 되며, 컨트롤러에서 저 요청을 받아서 결제 승인 API를 요청하게 됩니다.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30f811e55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30f811e55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30f811e55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30f811e55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결제 승인 API 코드로 결제준비와 비슷합니다.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추가로 설명하자면 하단에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카카오서버로 </a:t>
            </a:r>
            <a:r>
              <a:rPr lang="ko"/>
              <a:t>정보를 보내고 요청이 성공적으로 이루어지면 카카오페이에서 결제 승인 응답정보를 보내주게 되는데,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이때 </a:t>
            </a:r>
            <a:r>
              <a:rPr lang="ko"/>
              <a:t>KakaoPayReadyVO는 응답 정보를 받는 객체로 이 객체를 리턴하여 컨트롤러에서 결제 완료 페이지로 전달하게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31eef3e4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731eef3e4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31eef3e42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731eef3e42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30f811e55_7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30f811e55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0f811e55_7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0f811e55_7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30f811e55_7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30f811e55_7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Relationship Id="rId5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Relationship Id="rId4" Type="http://schemas.openxmlformats.org/officeDocument/2006/relationships/image" Target="../media/image1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hyperlink" Target="http://localhost:8080/kakaoPaySuccessFai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9575" y="0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3191075" y="1106800"/>
            <a:ext cx="2781000" cy="2619325"/>
            <a:chOff x="3191075" y="1106800"/>
            <a:chExt cx="2781000" cy="2619325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475" y="1106800"/>
              <a:ext cx="2027050" cy="202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3191075" y="3220925"/>
              <a:ext cx="27810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latin typeface="Open Sans"/>
                  <a:ea typeface="Open Sans"/>
                  <a:cs typeface="Open Sans"/>
                  <a:sym typeface="Open Sans"/>
                </a:rPr>
                <a:t>pikka</a:t>
              </a:r>
              <a:endParaRPr b="1" sz="3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" name="Google Shape;58;p13"/>
          <p:cNvSpPr txBox="1"/>
          <p:nvPr/>
        </p:nvSpPr>
        <p:spPr>
          <a:xfrm>
            <a:off x="5170850" y="4265925"/>
            <a:ext cx="3880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Open Sans"/>
                <a:ea typeface="Open Sans"/>
                <a:cs typeface="Open Sans"/>
                <a:sym typeface="Open Sans"/>
              </a:rPr>
              <a:t>2조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Open Sans"/>
                <a:ea typeface="Open Sans"/>
                <a:cs typeface="Open Sans"/>
                <a:sym typeface="Open Sans"/>
              </a:rPr>
              <a:t>김민종 김연수 정상구 올레그 이지윤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화면UI – (1) 사물함 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4320000" y="576000"/>
            <a:ext cx="6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endParaRPr sz="1100"/>
          </a:p>
        </p:txBody>
      </p:sp>
      <p:sp>
        <p:nvSpPr>
          <p:cNvPr id="253" name="Google Shape;253;p22"/>
          <p:cNvSpPr/>
          <p:nvPr/>
        </p:nvSpPr>
        <p:spPr>
          <a:xfrm>
            <a:off x="4320000" y="4248000"/>
            <a:ext cx="84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100"/>
          </a:p>
        </p:txBody>
      </p:sp>
      <p:sp>
        <p:nvSpPr>
          <p:cNvPr id="254" name="Google Shape;254;p22"/>
          <p:cNvSpPr/>
          <p:nvPr/>
        </p:nvSpPr>
        <p:spPr>
          <a:xfrm>
            <a:off x="828001" y="1444819"/>
            <a:ext cx="7560000" cy="2815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828001" y="828000"/>
            <a:ext cx="7560000" cy="616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987681" y="956366"/>
            <a:ext cx="4536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1526594" y="954541"/>
            <a:ext cx="13575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이름 - pikka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4647981" y="954541"/>
            <a:ext cx="9039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7103922" y="949539"/>
            <a:ext cx="9039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 현황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5875952" y="956589"/>
            <a:ext cx="9039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 현황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828000" y="3643389"/>
            <a:ext cx="7560000" cy="616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987682" y="3787743"/>
            <a:ext cx="4536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1526593" y="3787743"/>
            <a:ext cx="64827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정보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3390761" y="1536445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3774127" y="1538516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4720197" y="1536400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4154883" y="1533591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5100953" y="1533591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5486556" y="1533591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3395011" y="1885213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3778377" y="1887285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4724447" y="1885169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4159133" y="1882360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5105203" y="1882360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5490806" y="1882360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3395011" y="2233982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3778377" y="2236054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4724447" y="2233937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4159133" y="2231128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5105203" y="2231128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5490806" y="2231128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3395011" y="2581166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3778377" y="2583238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4724447" y="2581121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4159133" y="2578313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5105203" y="2578313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5490806" y="2578313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3395011" y="2922326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3778377" y="2924398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4724447" y="2922281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4159133" y="2919473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5105203" y="2919473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5490806" y="2919473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3395011" y="3263486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3778377" y="3265558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4724447" y="3263441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4159133" y="3260632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5105203" y="3260632"/>
            <a:ext cx="330600" cy="289200"/>
          </a:xfrm>
          <a:prstGeom prst="rect">
            <a:avLst/>
          </a:prstGeom>
          <a:solidFill>
            <a:srgbClr val="AEABAB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5490806" y="3260632"/>
            <a:ext cx="330600" cy="289200"/>
          </a:xfrm>
          <a:prstGeom prst="rect">
            <a:avLst/>
          </a:prstGeom>
          <a:solidFill>
            <a:srgbClr val="47D04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algun Gothic"/>
              <a:buNone/>
            </a:pPr>
            <a:r>
              <a:rPr lang="ko" sz="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</a:t>
            </a:r>
            <a:endParaRPr sz="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/>
          <p:nvPr/>
        </p:nvSpPr>
        <p:spPr>
          <a:xfrm>
            <a:off x="0" y="-11450"/>
            <a:ext cx="2679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Open Sans"/>
                <a:ea typeface="Open Sans"/>
                <a:cs typeface="Open Sans"/>
                <a:sym typeface="Open Sans"/>
              </a:rPr>
              <a:t>4. ERD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" name="Google Shape;3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50" y="434113"/>
            <a:ext cx="5186302" cy="4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협업도구 GIT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000" y="828000"/>
            <a:ext cx="7560002" cy="34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협업도구 - 트렐로(문서)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4">
            <a:alphaModFix/>
          </a:blip>
          <a:srcRect b="4654" l="6225" r="6833" t="9933"/>
          <a:stretch/>
        </p:blipFill>
        <p:spPr>
          <a:xfrm>
            <a:off x="1257438" y="771825"/>
            <a:ext cx="6629126" cy="36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프로젝트 프레임 – (2) STS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000" y="828000"/>
            <a:ext cx="7559998" cy="34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/>
          <p:nvPr/>
        </p:nvSpPr>
        <p:spPr>
          <a:xfrm>
            <a:off x="9575" y="0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660575" y="1788075"/>
            <a:ext cx="35955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7. 로그인 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 스프링 시큐리티 적용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회원가입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 - 유효성 검사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134" y="614050"/>
            <a:ext cx="5801726" cy="408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8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로그인 과정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556475" y="691825"/>
            <a:ext cx="3301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 시큐리티의 이해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Authentication, Authorization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로그인 과정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>
            <a:off x="1444375" y="985100"/>
            <a:ext cx="505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CustomerUserDetailsService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implements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UserDetailsService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@Autowired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UserDao userDao;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@Override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UserDetails loadUserByUsername(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username)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throws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UsernameNotFoundException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log.warn(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"load user by user name : 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username);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UserVO vo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userDao.read(username);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log.warn(vo);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vo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?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CustomUser(vo);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00" y="3157538"/>
            <a:ext cx="37528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650" y="3638675"/>
            <a:ext cx="19716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0" y="-11450"/>
            <a:ext cx="5639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소셜 로그인 naver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8" name="Google Shape;3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00" y="1442800"/>
            <a:ext cx="2906100" cy="1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500" y="1135800"/>
            <a:ext cx="2761225" cy="23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/>
          <p:nvPr/>
        </p:nvSpPr>
        <p:spPr>
          <a:xfrm>
            <a:off x="814075" y="2782675"/>
            <a:ext cx="444000" cy="3183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0"/>
          <p:cNvCxnSpPr>
            <a:stCxn id="370" idx="6"/>
          </p:cNvCxnSpPr>
          <p:nvPr/>
        </p:nvCxnSpPr>
        <p:spPr>
          <a:xfrm flipH="1" rot="10800000">
            <a:off x="1258075" y="2257225"/>
            <a:ext cx="3382200" cy="6846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/>
          <p:nvPr/>
        </p:nvSpPr>
        <p:spPr>
          <a:xfrm>
            <a:off x="0" y="-11450"/>
            <a:ext cx="5639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소셜 로그인 naver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1502125" y="714475"/>
            <a:ext cx="5709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naverAuthUrl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naverLoginBO.getAuthorizationUrl(session);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"naverUrl"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naverAuthUrl);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837150" y="1515088"/>
            <a:ext cx="7469700" cy="27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/* 네이버 아이디로 인증 URL 생성 Method */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getAuthorizationUrl(HttpSession session)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/* 세션 유효성 검증을 위하여 난수를 생성 */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state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generateRandomString();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/* 생성한 난수 값을 session에 저장 */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setSession(session, state);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/* Scribe에서 제공하는 인증 URL 생성 기능을 이용하여 네아로 인증 URL 생성 */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OAuth20Service oauthService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ServiceBuilder().apiKey(CLIENT_ID).apiSecret(CLIENT_SECRET)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.callback(REDIRECT_URI).state(state) 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앞서 생성한 난수값을 인증 URL생성시 사용함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.build(NaverLoginApi.instance());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oauthService.getAuthorizationUrl();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5181100" y="669250"/>
            <a:ext cx="616500" cy="4398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Google Shape;383;p31"/>
          <p:cNvCxnSpPr/>
          <p:nvPr/>
        </p:nvCxnSpPr>
        <p:spPr>
          <a:xfrm flipH="1">
            <a:off x="4014650" y="1127950"/>
            <a:ext cx="1413600" cy="4887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18000" y="698625"/>
            <a:ext cx="7845300" cy="373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113000" y="1482288"/>
            <a:ext cx="34590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eriod"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스토리보드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eriod"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USE CASE D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eriod"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화면설계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ERD, 테이블 명세서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eriod"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협업도구 GIT, 트렐로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eriod"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프로젝트 프레임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770250" y="1482288"/>
            <a:ext cx="34590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  7.   로그인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  8.   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  9.   게시판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  좌석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11.   사물함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12.   시연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877200" y="730825"/>
            <a:ext cx="1389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Open Sans"/>
                <a:ea typeface="Open Sans"/>
                <a:cs typeface="Open Sans"/>
                <a:sym typeface="Open Sans"/>
              </a:rPr>
              <a:t>INDEX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2"/>
          <p:cNvSpPr txBox="1"/>
          <p:nvPr/>
        </p:nvSpPr>
        <p:spPr>
          <a:xfrm>
            <a:off x="0" y="-11450"/>
            <a:ext cx="5639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소셜 로그인 naver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902350" y="616625"/>
            <a:ext cx="63918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@RequestMapping(value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"/callback"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method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 RequestMethod.GET, RequestMethod.POST })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callback(Model model, @RequestParam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code, @RequestParam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state, HttpSession session)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throws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IOException, ParseException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OAuth2AccessToken oauthToken;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oauthToken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naverLoginBO.getAccessToken(session, code, state);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apiResult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naverLoginBO.getUserProfile(oauthToken);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JSONParser parser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JSONParser();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Object obj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parser.parse(apiResult);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JSONObject jsonObj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(JSONObject) obj;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JSONObject responseObj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(JSONObject) jsonObj.get(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"response"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userId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responseObj.get(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"id"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UserDetails userDetails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a.loadUserByUsername(userId);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SecurityContext securityContext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SecurityContextHolder.getContext();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securityContext.setAuthentication(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UsernamePasswordAuthenticationToken(userDetails,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userDetails.getAuthorities()));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session.setAttribute(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"SPRING_SECURITY_CONTEXT"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securityContext);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"redirect:/"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 txBox="1"/>
          <p:nvPr/>
        </p:nvSpPr>
        <p:spPr>
          <a:xfrm>
            <a:off x="0" y="-11450"/>
            <a:ext cx="5173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Security tags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741975" y="964613"/>
            <a:ext cx="82713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security:authorize access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"isAnonymous()"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"btn btn-dark mt-4 mb-4 mr-1"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type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"button"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style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"width: 140px"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toggle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"modal"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data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target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"#exampleModalCenter"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onclick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"location.href='/customLogin'"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로그인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security:authorize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security:authorize access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"isAuthenticated()"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form action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"/logout"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method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"post"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"btn btn-dark mt-4 mb-4 mr-1"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type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"submit"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	style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"width: 140px"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toggle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"modal"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	data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target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"#exampleModalCenter"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로그아웃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input type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"hidden"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name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"${_csrf.parameterName}"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		value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"${_csrf.token}"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form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security:authorize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5050750" y="1905750"/>
            <a:ext cx="1609200" cy="439800"/>
          </a:xfrm>
          <a:prstGeom prst="ellipse">
            <a:avLst/>
          </a:prstGeom>
          <a:noFill/>
          <a:ln cap="flat" cmpd="sng" w="2857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CACA"/>
              </a:solidFill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4974550" y="915150"/>
            <a:ext cx="1609200" cy="439800"/>
          </a:xfrm>
          <a:prstGeom prst="ellipse">
            <a:avLst/>
          </a:prstGeom>
          <a:noFill/>
          <a:ln cap="flat" cmpd="sng" w="28575">
            <a:solidFill>
              <a:srgbClr val="009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2CACA"/>
              </a:solidFill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38" y="1306663"/>
            <a:ext cx="3228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63" y="2571738"/>
            <a:ext cx="25717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8887" y="3891900"/>
            <a:ext cx="6361967" cy="3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권한 체크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700" y="851475"/>
            <a:ext cx="6491325" cy="30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/>
          <p:nvPr/>
        </p:nvSpPr>
        <p:spPr>
          <a:xfrm>
            <a:off x="1263325" y="1570625"/>
            <a:ext cx="5519400" cy="439800"/>
          </a:xfrm>
          <a:prstGeom prst="rect">
            <a:avLst/>
          </a:prstGeom>
          <a:noFill/>
          <a:ln cap="flat" cmpd="sng" w="28575">
            <a:solidFill>
              <a:srgbClr val="A71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325" y="1333050"/>
            <a:ext cx="2534619" cy="4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/>
          <p:nvPr/>
        </p:nvSpPr>
        <p:spPr>
          <a:xfrm>
            <a:off x="7384375" y="1331000"/>
            <a:ext cx="473700" cy="4398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9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5"/>
          <p:cNvSpPr txBox="1"/>
          <p:nvPr/>
        </p:nvSpPr>
        <p:spPr>
          <a:xfrm>
            <a:off x="0" y="-11450"/>
            <a:ext cx="6113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Remember me Cookie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200" y="791328"/>
            <a:ext cx="5778476" cy="33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/>
          <p:nvPr/>
        </p:nvSpPr>
        <p:spPr>
          <a:xfrm>
            <a:off x="3158300" y="3067050"/>
            <a:ext cx="5848500" cy="316800"/>
          </a:xfrm>
          <a:prstGeom prst="rect">
            <a:avLst/>
          </a:prstGeom>
          <a:noFill/>
          <a:ln cap="flat" cmpd="sng" w="28575">
            <a:solidFill>
              <a:srgbClr val="A71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900" y="2837688"/>
            <a:ext cx="1505450" cy="1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/>
          <p:nvPr/>
        </p:nvSpPr>
        <p:spPr>
          <a:xfrm>
            <a:off x="827175" y="3007350"/>
            <a:ext cx="714300" cy="3765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9CC"/>
              </a:solidFill>
            </a:endParaRPr>
          </a:p>
        </p:txBody>
      </p:sp>
      <p:pic>
        <p:nvPicPr>
          <p:cNvPr id="431" name="Google Shape;4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897" y="1717272"/>
            <a:ext cx="3189600" cy="64908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/>
          <p:nvPr/>
        </p:nvSpPr>
        <p:spPr>
          <a:xfrm>
            <a:off x="369975" y="1940550"/>
            <a:ext cx="714300" cy="3765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9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6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0" y="-11450"/>
            <a:ext cx="61137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Spring Security Login - Remember me Cookie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1" name="Google Shape;4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13" y="761228"/>
            <a:ext cx="5778476" cy="33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3158300" y="3067050"/>
            <a:ext cx="5848500" cy="316800"/>
          </a:xfrm>
          <a:prstGeom prst="rect">
            <a:avLst/>
          </a:prstGeom>
          <a:noFill/>
          <a:ln cap="flat" cmpd="sng" w="28575">
            <a:solidFill>
              <a:srgbClr val="A71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25" y="1098875"/>
            <a:ext cx="5526525" cy="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26" y="2189475"/>
            <a:ext cx="1927175" cy="11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7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/>
        </p:nvSpPr>
        <p:spPr>
          <a:xfrm>
            <a:off x="3639675" y="1081750"/>
            <a:ext cx="59373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@InitBinder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InitBinder(WebDataBinder dataBinder)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dataBinder.addValidators(customValidator);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@RequestMapping(value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"/signUp"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method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equestMethod.POST)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signUpProcess(@Validated UserVO vo, BindingResult result)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(result.hasErrors())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"/pikka/SignUp"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(userService.signUpUser(vo)) 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"redirect:/"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"pikka/customLogin"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회원가입 Validation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4" name="Google Shape;4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50" y="1081738"/>
            <a:ext cx="3466250" cy="281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8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8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회원가입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Validation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1402350" y="960313"/>
            <a:ext cx="599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CustomValidator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implements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Validator{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userTelRegExp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"^01(?:0|1|[6-9])[.-]?(\\d{4})[.-]?(\\d{4})$"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userPwRegExp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"^(\\d{4})"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@Override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boolean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supports(Class clazz)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UserVO.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equals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(clazz);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@Override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validate(Object target, Errors e)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ValidationUtils.rejectIfEmpty(e,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"userId"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"Id를 입력해주세요."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ValidationUtils.rejectIfEmpty(e,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"userPw"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"Pw를 입력해주세요."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ValidationUtils.rejectIfEmpty(e,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"userName"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"비밀번호를 입력해주세요."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ValidationUtils.rejectIfEmpty(e,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"userTel"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"전화번호를 입력해주세요."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5" y="1049063"/>
            <a:ext cx="3483001" cy="28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 txBox="1"/>
          <p:nvPr/>
        </p:nvSpPr>
        <p:spPr>
          <a:xfrm>
            <a:off x="3381000" y="753300"/>
            <a:ext cx="57630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"#userId"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).blur(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(e){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user_id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'#userId'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).val();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console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.log(user_id);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$.ajax({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url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'/user/search?userId='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user_id,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type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'get'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success :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console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.log(data);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true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'#username_check'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).text(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"사용중인 아이디야"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'#username_check'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).css(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"color"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"red"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'#loginButton'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).attr(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'disabled'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'disabled'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'#username_check'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).text(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'#loginButton'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).removeAttr(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'disabled'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회원가입 Validation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706850" y="1428750"/>
            <a:ext cx="503700" cy="3765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" name="Google Shape;475;p39"/>
          <p:cNvCxnSpPr/>
          <p:nvPr/>
        </p:nvCxnSpPr>
        <p:spPr>
          <a:xfrm>
            <a:off x="1203150" y="1624275"/>
            <a:ext cx="3090600" cy="2934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/>
          <p:nvPr/>
        </p:nvSpPr>
        <p:spPr>
          <a:xfrm>
            <a:off x="9575" y="0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"/>
          <p:cNvSpPr txBox="1"/>
          <p:nvPr/>
        </p:nvSpPr>
        <p:spPr>
          <a:xfrm>
            <a:off x="651600" y="1432800"/>
            <a:ext cx="35955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게시판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-목록 리스트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-게시물 수정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-오류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1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게시판 -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목록 리스트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1660200" y="2358800"/>
            <a:ext cx="63021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BoardService service;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@GetMapping(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"/list"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list(Criteria cri, Model model)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"list"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cri);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"list"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service.getList2(cri));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//서비스에서 사용하기 위함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"전체 데이터수는 "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service.getCount(cri));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"pageMaker"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PageDTO(cri, service.getCount(cri)));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"board/list"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//jsp로 리턴 시켜줌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4489275" y="2313388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25" y="448700"/>
            <a:ext cx="7405301" cy="18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스토리보드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32544" l="25098" r="17702" t="39324"/>
          <a:stretch/>
        </p:blipFill>
        <p:spPr>
          <a:xfrm>
            <a:off x="289500" y="785850"/>
            <a:ext cx="8457499" cy="320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2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게시판 -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게시물 Register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4129575" y="908000"/>
            <a:ext cx="50526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@GetMapping(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"/register"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registerView(BoardVO board, RedirectAttributes rttr)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"register"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board);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"board/register"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@PostMapping(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"/register"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register(BoardVO board, RedirectAttributes rttr)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"register"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board);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service.register(board);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rttr.addFlashAttribute(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"result"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board.getBno());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"redirect:/board/list"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5" y="918750"/>
            <a:ext cx="4159799" cy="18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3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게시판 -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게시물 수정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4625400" y="527275"/>
            <a:ext cx="45186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@GetMapping({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"/get"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"/modify"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get(@RequestParam(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"bno"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bno, 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@ModelAttribute(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"cri"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Criteria cri, Model model)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"/get or modify"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"board"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,service.get(bno));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@PostMapping(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"/modify"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modify(BoardVO board, 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     @ModelAttribute(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"cri"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Criteria cri, RedirectAttributes  rttr)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"modify"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board);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(service.modify(board))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rttr.addFlashAttribute(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"result"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"success"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rttr.addFlashAttribute(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"pageNum"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cri.getPageNum());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rttr.addFlashAttribute(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"amount"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cri.getAmount());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"redirect:/board/list"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50" y="588400"/>
            <a:ext cx="3885725" cy="1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4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4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게시판 -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게시물 수정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1684575" y="3013275"/>
            <a:ext cx="62175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div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"modal-body"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&gt;등록 처리 완료&lt;/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div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div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"modal-footer"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"button"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"btn btn-default"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data-dismiss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"modal"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&gt;Close&lt;/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"button"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"btn btn-primary"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&gt;Save changes&lt;/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2" name="Google Shape;5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50" y="891325"/>
            <a:ext cx="3424250" cy="10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4"/>
          <p:cNvPicPr preferRelativeResize="0"/>
          <p:nvPr/>
        </p:nvPicPr>
        <p:blipFill rotWithShape="1">
          <a:blip r:embed="rId5">
            <a:alphaModFix/>
          </a:blip>
          <a:srcRect b="33204" l="0" r="0" t="42508"/>
          <a:stretch/>
        </p:blipFill>
        <p:spPr>
          <a:xfrm>
            <a:off x="4549200" y="669926"/>
            <a:ext cx="4301557" cy="45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475" y="1503700"/>
            <a:ext cx="4129650" cy="3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338525" y="2078200"/>
            <a:ext cx="6322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"button"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"close"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data-dismiss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"modal"</a:t>
            </a:r>
            <a:r>
              <a:rPr b="1" lang="ko" sz="9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aria-hidden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"true"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&gt;&amp;times;&lt;/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DF5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4625400" y="669925"/>
            <a:ext cx="4225200" cy="43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4"/>
          <p:cNvSpPr/>
          <p:nvPr/>
        </p:nvSpPr>
        <p:spPr>
          <a:xfrm>
            <a:off x="4625400" y="1457038"/>
            <a:ext cx="4225200" cy="43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44"/>
          <p:cNvCxnSpPr>
            <a:endCxn id="527" idx="0"/>
          </p:cNvCxnSpPr>
          <p:nvPr/>
        </p:nvCxnSpPr>
        <p:spPr>
          <a:xfrm>
            <a:off x="6731100" y="1142038"/>
            <a:ext cx="6900" cy="3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게시판 -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오류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5" y="1114200"/>
            <a:ext cx="4672623" cy="21170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 txBox="1"/>
          <p:nvPr/>
        </p:nvSpPr>
        <p:spPr>
          <a:xfrm>
            <a:off x="5083925" y="2508150"/>
            <a:ext cx="38178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FF33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id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7DA12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"getListWithPaging"</a:t>
            </a:r>
            <a:endParaRPr b="1" sz="900">
              <a:solidFill>
                <a:srgbClr val="7DA12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resultType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7DA12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"org.zerock.domain.BoardVO"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0099C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FF33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*</a:t>
            </a:r>
            <a:endParaRPr b="1" sz="900">
              <a:solidFill>
                <a:srgbClr val="0099C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FF33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tbl_board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FF33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where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bno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900">
                <a:solidFill>
                  <a:srgbClr val="004FC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="1" sz="900">
              <a:solidFill>
                <a:srgbClr val="004FC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900">
                <a:solidFill>
                  <a:srgbClr val="FF33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900">
              <a:solidFill>
                <a:srgbClr val="0099C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5"/>
          <p:cNvSpPr/>
          <p:nvPr/>
        </p:nvSpPr>
        <p:spPr>
          <a:xfrm rot="-3063">
            <a:off x="1190700" y="2131087"/>
            <a:ext cx="2357101" cy="19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/>
          <p:nvPr/>
        </p:nvSpPr>
        <p:spPr>
          <a:xfrm>
            <a:off x="9575" y="0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653000" y="1432800"/>
            <a:ext cx="34488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-회원 정보 수정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-회원 탈퇴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7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4" name="Google Shape;5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63" y="1179213"/>
            <a:ext cx="4565012" cy="277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432638"/>
            <a:ext cx="3907163" cy="233208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7"/>
          <p:cNvSpPr/>
          <p:nvPr/>
        </p:nvSpPr>
        <p:spPr>
          <a:xfrm>
            <a:off x="4989675" y="1548600"/>
            <a:ext cx="3311100" cy="43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7"/>
          <p:cNvSpPr/>
          <p:nvPr/>
        </p:nvSpPr>
        <p:spPr>
          <a:xfrm>
            <a:off x="4989675" y="2053800"/>
            <a:ext cx="3311100" cy="43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7"/>
          <p:cNvSpPr/>
          <p:nvPr/>
        </p:nvSpPr>
        <p:spPr>
          <a:xfrm>
            <a:off x="4989675" y="2559000"/>
            <a:ext cx="3311100" cy="5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7"/>
          <p:cNvSpPr/>
          <p:nvPr/>
        </p:nvSpPr>
        <p:spPr>
          <a:xfrm>
            <a:off x="4989675" y="3169025"/>
            <a:ext cx="3311100" cy="59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p47"/>
          <p:cNvCxnSpPr/>
          <p:nvPr/>
        </p:nvCxnSpPr>
        <p:spPr>
          <a:xfrm flipH="1">
            <a:off x="3988200" y="1806288"/>
            <a:ext cx="799200" cy="1008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47"/>
          <p:cNvCxnSpPr/>
          <p:nvPr/>
        </p:nvCxnSpPr>
        <p:spPr>
          <a:xfrm flipH="1">
            <a:off x="3988200" y="2314788"/>
            <a:ext cx="799200" cy="1008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47"/>
          <p:cNvCxnSpPr/>
          <p:nvPr/>
        </p:nvCxnSpPr>
        <p:spPr>
          <a:xfrm flipH="1">
            <a:off x="4039775" y="2878663"/>
            <a:ext cx="799200" cy="1008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47"/>
          <p:cNvCxnSpPr/>
          <p:nvPr/>
        </p:nvCxnSpPr>
        <p:spPr>
          <a:xfrm flipH="1">
            <a:off x="4039775" y="3416513"/>
            <a:ext cx="799200" cy="1008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47"/>
          <p:cNvSpPr txBox="1"/>
          <p:nvPr/>
        </p:nvSpPr>
        <p:spPr>
          <a:xfrm>
            <a:off x="548913" y="210925"/>
            <a:ext cx="302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My Page’s view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8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8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3" name="Google Shape;5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" y="2945275"/>
            <a:ext cx="4144400" cy="7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975" y="-1394800"/>
            <a:ext cx="4492575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2987" y="3362650"/>
            <a:ext cx="3756749" cy="8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750" y="3753700"/>
            <a:ext cx="4221525" cy="6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8"/>
          <p:cNvSpPr txBox="1"/>
          <p:nvPr/>
        </p:nvSpPr>
        <p:spPr>
          <a:xfrm>
            <a:off x="608425" y="2675775"/>
            <a:ext cx="617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전</a:t>
            </a:r>
            <a:endParaRPr b="1" u="sng"/>
          </a:p>
        </p:txBody>
      </p:sp>
      <p:sp>
        <p:nvSpPr>
          <p:cNvPr id="578" name="Google Shape;578;p48"/>
          <p:cNvSpPr txBox="1"/>
          <p:nvPr/>
        </p:nvSpPr>
        <p:spPr>
          <a:xfrm>
            <a:off x="608425" y="3498150"/>
            <a:ext cx="617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/>
              <a:t>후</a:t>
            </a:r>
            <a:endParaRPr b="1" u="sng"/>
          </a:p>
        </p:txBody>
      </p:sp>
      <p:pic>
        <p:nvPicPr>
          <p:cNvPr id="579" name="Google Shape;57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650" y="1930701"/>
            <a:ext cx="8001202" cy="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4850" y="668125"/>
            <a:ext cx="2145122" cy="11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8"/>
          <p:cNvSpPr txBox="1"/>
          <p:nvPr/>
        </p:nvSpPr>
        <p:spPr>
          <a:xfrm>
            <a:off x="535138" y="247575"/>
            <a:ext cx="302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Masked Input Plugin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9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9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49"/>
          <p:cNvSpPr txBox="1"/>
          <p:nvPr/>
        </p:nvSpPr>
        <p:spPr>
          <a:xfrm>
            <a:off x="548913" y="210925"/>
            <a:ext cx="302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Buttons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75" y="2862872"/>
            <a:ext cx="4005525" cy="89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425" y="939100"/>
            <a:ext cx="5455224" cy="11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4250" y="2590900"/>
            <a:ext cx="2952824" cy="18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9"/>
          <p:cNvSpPr/>
          <p:nvPr/>
        </p:nvSpPr>
        <p:spPr>
          <a:xfrm>
            <a:off x="3043425" y="1002600"/>
            <a:ext cx="5415600" cy="50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9"/>
          <p:cNvSpPr/>
          <p:nvPr/>
        </p:nvSpPr>
        <p:spPr>
          <a:xfrm>
            <a:off x="3043425" y="1507800"/>
            <a:ext cx="5415600" cy="57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49"/>
          <p:cNvCxnSpPr/>
          <p:nvPr/>
        </p:nvCxnSpPr>
        <p:spPr>
          <a:xfrm rot="5400000">
            <a:off x="1827825" y="1796225"/>
            <a:ext cx="1717200" cy="70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97" name="Google Shape;597;p49"/>
          <p:cNvCxnSpPr/>
          <p:nvPr/>
        </p:nvCxnSpPr>
        <p:spPr>
          <a:xfrm flipH="1">
            <a:off x="2555950" y="2082050"/>
            <a:ext cx="1345200" cy="134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0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0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548913" y="210925"/>
            <a:ext cx="302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UserDAO.xml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25" y="1531025"/>
            <a:ext cx="7783550" cy="27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1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1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548913" y="210925"/>
            <a:ext cx="302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Interface UserDAO 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00" y="1163425"/>
            <a:ext cx="3178024" cy="32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1"/>
          <p:cNvSpPr txBox="1"/>
          <p:nvPr/>
        </p:nvSpPr>
        <p:spPr>
          <a:xfrm>
            <a:off x="4892326" y="210925"/>
            <a:ext cx="3177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Interface UserService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000" y="1163425"/>
            <a:ext cx="4465174" cy="31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/>
          <p:nvPr/>
        </p:nvSpPr>
        <p:spPr>
          <a:xfrm>
            <a:off x="986400" y="3386800"/>
            <a:ext cx="2358600" cy="18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1"/>
          <p:cNvSpPr/>
          <p:nvPr/>
        </p:nvSpPr>
        <p:spPr>
          <a:xfrm>
            <a:off x="986400" y="3649975"/>
            <a:ext cx="2131500" cy="18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1"/>
          <p:cNvSpPr/>
          <p:nvPr/>
        </p:nvSpPr>
        <p:spPr>
          <a:xfrm>
            <a:off x="4630525" y="2473906"/>
            <a:ext cx="3227100" cy="27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1"/>
          <p:cNvSpPr/>
          <p:nvPr/>
        </p:nvSpPr>
        <p:spPr>
          <a:xfrm>
            <a:off x="4630525" y="3457175"/>
            <a:ext cx="2958000" cy="27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975" y="235275"/>
            <a:ext cx="5869076" cy="45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0" y="-11450"/>
            <a:ext cx="2679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2. Use Case D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2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52"/>
          <p:cNvSpPr txBox="1"/>
          <p:nvPr/>
        </p:nvSpPr>
        <p:spPr>
          <a:xfrm>
            <a:off x="548923" y="210925"/>
            <a:ext cx="248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UserServiceImpl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087225"/>
            <a:ext cx="7495601" cy="33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3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3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548923" y="210925"/>
            <a:ext cx="2485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24292E"/>
                </a:solidFill>
                <a:highlight>
                  <a:srgbClr val="FFFFFF"/>
                </a:highlight>
              </a:rPr>
              <a:t>Controller</a:t>
            </a:r>
            <a:endParaRPr b="1"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143725"/>
            <a:ext cx="8054350" cy="3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4"/>
          <p:cNvSpPr/>
          <p:nvPr/>
        </p:nvSpPr>
        <p:spPr>
          <a:xfrm>
            <a:off x="9575" y="0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4"/>
          <p:cNvSpPr txBox="1"/>
          <p:nvPr/>
        </p:nvSpPr>
        <p:spPr>
          <a:xfrm>
            <a:off x="660575" y="1464150"/>
            <a:ext cx="34488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10. 좌석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-좌석</a:t>
            </a: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 현황 확인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-좌석 </a:t>
            </a: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선택, 퇴실예정석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-카드 결제하기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5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5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좌석 현황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8" name="Google Shape;658;p55"/>
          <p:cNvPicPr preferRelativeResize="0"/>
          <p:nvPr/>
        </p:nvPicPr>
        <p:blipFill rotWithShape="1">
          <a:blip r:embed="rId4">
            <a:alphaModFix/>
          </a:blip>
          <a:srcRect b="41189" l="24155" r="52409" t="11960"/>
          <a:stretch/>
        </p:blipFill>
        <p:spPr>
          <a:xfrm>
            <a:off x="900000" y="1078650"/>
            <a:ext cx="2276280" cy="28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5"/>
          <p:cNvSpPr/>
          <p:nvPr/>
        </p:nvSpPr>
        <p:spPr>
          <a:xfrm>
            <a:off x="1667350" y="2488300"/>
            <a:ext cx="760200" cy="5154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660" name="Google Shape;660;p55"/>
          <p:cNvCxnSpPr>
            <a:stCxn id="659" idx="6"/>
            <a:endCxn id="661" idx="1"/>
          </p:cNvCxnSpPr>
          <p:nvPr/>
        </p:nvCxnSpPr>
        <p:spPr>
          <a:xfrm flipH="1" rot="10800000">
            <a:off x="2427550" y="2449000"/>
            <a:ext cx="1023600" cy="2970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55"/>
          <p:cNvSpPr txBox="1"/>
          <p:nvPr/>
        </p:nvSpPr>
        <p:spPr>
          <a:xfrm>
            <a:off x="3623200" y="2785550"/>
            <a:ext cx="50070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$.ajax({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type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'get'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url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'/getCountSeat'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data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contentType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"application/json; charset=utf-8"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success :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'#seatCount'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).text(data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"/25"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error :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(xhr, status, error)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(error);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3623200" y="810800"/>
            <a:ext cx="687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@org.springframework.web.bind.annotation.RestController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SeatRestController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@Autowired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SeatService service;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@RequestMapping(value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"/getSeatCount"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method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RequestMethod.POST, produces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MediaType.APPLICATION_PROBLEM_JSON_UTF8_VALUE, 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MediaType.APPLICATION_ATOM_XML_VALUE })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List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Seat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getSeat(Model model)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service.getSeatCount();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&lt;select id="seatCount" resultType="int"&gt;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select count(*) from seat where seatStatus = 1;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&lt;/select&gt;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6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6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6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</a:t>
            </a:r>
            <a:r>
              <a:rPr lang="ko" sz="2000">
                <a:latin typeface="Open Sans"/>
                <a:ea typeface="Open Sans"/>
                <a:cs typeface="Open Sans"/>
                <a:sym typeface="Open Sans"/>
              </a:rPr>
              <a:t>좌석 현황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2" name="Google Shape;672;p56"/>
          <p:cNvPicPr preferRelativeResize="0"/>
          <p:nvPr/>
        </p:nvPicPr>
        <p:blipFill rotWithShape="1">
          <a:blip r:embed="rId4">
            <a:alphaModFix/>
          </a:blip>
          <a:srcRect b="23195" l="44256" r="33519" t="12121"/>
          <a:stretch/>
        </p:blipFill>
        <p:spPr>
          <a:xfrm>
            <a:off x="892950" y="895550"/>
            <a:ext cx="2160000" cy="327377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6"/>
          <p:cNvSpPr txBox="1"/>
          <p:nvPr/>
        </p:nvSpPr>
        <p:spPr>
          <a:xfrm>
            <a:off x="3421500" y="589938"/>
            <a:ext cx="54393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@org.springframework.web.bind.annotation.RestController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SeatRestController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@Autowired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SeatService service;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@RequestMapping(value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"/getSeat"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method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RequestMethod.POST, produces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MediaType.APPLICATION_PROBLEM_JSON_UTF8_VALUE, MediaType.APPLICATION_ATOM_XML_VALUE })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List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Seat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getSeat(Model model)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service.getSeatList();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56"/>
          <p:cNvSpPr txBox="1"/>
          <p:nvPr/>
        </p:nvSpPr>
        <p:spPr>
          <a:xfrm>
            <a:off x="3421500" y="2240238"/>
            <a:ext cx="47490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$.ajax({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type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'post'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url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'/getSeat'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data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contentType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"application/json; charset=utf-8"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success :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i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data.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length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i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(data[i].seatStatus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data[i].seatNo).attr(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"disabled"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true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console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.log(data[i].seatNo);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error :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(xhr, status, error)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"nono"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56"/>
          <p:cNvSpPr/>
          <p:nvPr/>
        </p:nvSpPr>
        <p:spPr>
          <a:xfrm>
            <a:off x="1963200" y="2056350"/>
            <a:ext cx="563100" cy="5154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676" name="Google Shape;676;p56"/>
          <p:cNvCxnSpPr>
            <a:stCxn id="675" idx="6"/>
          </p:cNvCxnSpPr>
          <p:nvPr/>
        </p:nvCxnSpPr>
        <p:spPr>
          <a:xfrm>
            <a:off x="2526300" y="2314050"/>
            <a:ext cx="895200" cy="1971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7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7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좌석 퇴실 예정석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5" name="Google Shape;685;p57"/>
          <p:cNvPicPr preferRelativeResize="0"/>
          <p:nvPr/>
        </p:nvPicPr>
        <p:blipFill rotWithShape="1">
          <a:blip r:embed="rId4">
            <a:alphaModFix/>
          </a:blip>
          <a:srcRect b="3616" l="35026" r="34103" t="16734"/>
          <a:stretch/>
        </p:blipFill>
        <p:spPr>
          <a:xfrm>
            <a:off x="892800" y="990500"/>
            <a:ext cx="2179099" cy="31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7"/>
          <p:cNvSpPr txBox="1"/>
          <p:nvPr/>
        </p:nvSpPr>
        <p:spPr>
          <a:xfrm>
            <a:off x="3413825" y="872475"/>
            <a:ext cx="48324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@Autowired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SeatService service;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@RequestMapping(value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"/SeatStatus"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goSeatStatus(Model model)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"-------------SeatStatus--------------"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LocalTime time = LocalTime.now();		</a:t>
            </a:r>
            <a:endParaRPr b="1" sz="8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service.updateZero();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service.updateCurrent();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service.getUseList());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"/pikka/SeatStatus"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57"/>
          <p:cNvSpPr txBox="1"/>
          <p:nvPr/>
        </p:nvSpPr>
        <p:spPr>
          <a:xfrm>
            <a:off x="3413825" y="2723475"/>
            <a:ext cx="493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&lt;update id="updateCurrent"&gt;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UPDATE seatTicket SET seatStartTime = 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CURTIME(),seatAvailableTime = SUBTIME(seatEndTime,CURTIME()) where userId IS NOT NULL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&lt;/update&gt;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&lt;update id="updateZero"&gt;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&lt;![CDATA[UPDATE seat A INNER JOIN seatTicket B ON A.seatNo=B.seatNo SET A.seatStatus = 0 WHERE seatAvailableTime &lt;= 0]]&gt;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&lt;/update&gt;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8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8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8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좌석 퇴실 예정석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6" name="Google Shape;696;p58"/>
          <p:cNvPicPr preferRelativeResize="0"/>
          <p:nvPr/>
        </p:nvPicPr>
        <p:blipFill rotWithShape="1">
          <a:blip r:embed="rId4">
            <a:alphaModFix/>
          </a:blip>
          <a:srcRect b="3616" l="35026" r="34103" t="16734"/>
          <a:stretch/>
        </p:blipFill>
        <p:spPr>
          <a:xfrm>
            <a:off x="892800" y="990500"/>
            <a:ext cx="2179099" cy="316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8"/>
          <p:cNvSpPr txBox="1"/>
          <p:nvPr/>
        </p:nvSpPr>
        <p:spPr>
          <a:xfrm>
            <a:off x="3277275" y="477950"/>
            <a:ext cx="5902200" cy="3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$.ajax({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type: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'post'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url: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'/getSeatInfo'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contentType: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"application/json; charset=utf-8"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success :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(data){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console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.log(data);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j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j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data.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length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j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				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(data[j].seatAvailableTime.hour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&amp;&amp;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data[j].seatAvailableTime.minute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){		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'.modal-body'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).find(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'ul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#'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ata[j].seatNo).removeClass(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'list-group-item-action'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'.modal-body'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).find(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'ul #'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data[j].seatNo).addClass(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'list-group-item-danger'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(data[j].seatAvailableTime.hour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&amp;&amp;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data[j].seatAvailableTime.minute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50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){		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'.modal-body'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).find(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'ul #'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data[j].seatNo).removeClass(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'list-group-item-action'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'.modal-body'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).find(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'ul #'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data[j].seatNo).addClass(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'list-group-item-warning'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},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error :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(xhr, status, error)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"nono"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9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9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9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좌석 결제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6" name="Google Shape;706;p59"/>
          <p:cNvPicPr preferRelativeResize="0"/>
          <p:nvPr/>
        </p:nvPicPr>
        <p:blipFill rotWithShape="1">
          <a:blip r:embed="rId4">
            <a:alphaModFix/>
          </a:blip>
          <a:srcRect b="10845" l="20091" r="26101" t="16023"/>
          <a:stretch/>
        </p:blipFill>
        <p:spPr>
          <a:xfrm>
            <a:off x="415375" y="1084300"/>
            <a:ext cx="3916402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9"/>
          <p:cNvSpPr txBox="1"/>
          <p:nvPr/>
        </p:nvSpPr>
        <p:spPr>
          <a:xfrm>
            <a:off x="3473175" y="592425"/>
            <a:ext cx="55335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$(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document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).ready(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input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getFormatTime(date,input)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nowHours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date.getHours()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input;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nowMinutes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date.getMinutes();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nowSeconds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date.getSeconds();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nowHours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'시 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nowMinutes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'분 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nowSeconds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'초 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	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console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.log(getFormatTime(now,input));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'input[name="optionsRadios"]'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).click(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times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'input[name="optionsRadios"]:checked'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).val();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price;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inputH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(times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price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"3000"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		inputH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(times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price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"4000"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		inputH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price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"5000"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	inputH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	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'#seatType'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).attr(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'value'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times);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'#seatPrice'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).attr(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'value'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price);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'#useTime'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).attr(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'value'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getFormatTime(now,input)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 ~ 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331925" y="1942100"/>
            <a:ext cx="760200" cy="515400"/>
          </a:xfrm>
          <a:prstGeom prst="ellipse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09" name="Google Shape;709;p59"/>
          <p:cNvCxnSpPr>
            <a:stCxn id="708" idx="6"/>
          </p:cNvCxnSpPr>
          <p:nvPr/>
        </p:nvCxnSpPr>
        <p:spPr>
          <a:xfrm>
            <a:off x="1092125" y="2199800"/>
            <a:ext cx="3588600" cy="3114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0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0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0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좌석 결제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8" name="Google Shape;718;p60"/>
          <p:cNvPicPr preferRelativeResize="0"/>
          <p:nvPr/>
        </p:nvPicPr>
        <p:blipFill rotWithShape="1">
          <a:blip r:embed="rId4">
            <a:alphaModFix/>
          </a:blip>
          <a:srcRect b="10845" l="20091" r="26101" t="16023"/>
          <a:stretch/>
        </p:blipFill>
        <p:spPr>
          <a:xfrm>
            <a:off x="414000" y="1083600"/>
            <a:ext cx="3916402" cy="2933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60"/>
          <p:cNvCxnSpPr>
            <a:stCxn id="720" idx="3"/>
          </p:cNvCxnSpPr>
          <p:nvPr/>
        </p:nvCxnSpPr>
        <p:spPr>
          <a:xfrm flipH="1" rot="10800000">
            <a:off x="4475975" y="2522175"/>
            <a:ext cx="477900" cy="7230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60"/>
          <p:cNvSpPr txBox="1"/>
          <p:nvPr/>
        </p:nvSpPr>
        <p:spPr>
          <a:xfrm>
            <a:off x="4954000" y="872375"/>
            <a:ext cx="38007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$('#scPayType').click(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function()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var payType = $('#scPayType option:selected').val();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if (payType == "카드결제")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$("#img_form_url").attr("src", "icon/card.png");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						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if (payType == "네이버페이")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$("#img_form_url").attr("src", "icon/naverpay.png");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if (payType == "카카오페이")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$("#img_form_url").attr("src", "icon/kakaopay.jpg");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$('#payType').attr('value', payType);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60"/>
          <p:cNvSpPr/>
          <p:nvPr/>
        </p:nvSpPr>
        <p:spPr>
          <a:xfrm>
            <a:off x="341375" y="2473125"/>
            <a:ext cx="4134600" cy="1544100"/>
          </a:xfrm>
          <a:prstGeom prst="rect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1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1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좌석 결제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0" name="Google Shape;730;p61"/>
          <p:cNvPicPr preferRelativeResize="0"/>
          <p:nvPr/>
        </p:nvPicPr>
        <p:blipFill rotWithShape="1">
          <a:blip r:embed="rId4">
            <a:alphaModFix/>
          </a:blip>
          <a:srcRect b="10845" l="20091" r="26101" t="16023"/>
          <a:stretch/>
        </p:blipFill>
        <p:spPr>
          <a:xfrm>
            <a:off x="415375" y="1084300"/>
            <a:ext cx="3916402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1"/>
          <p:cNvSpPr txBox="1"/>
          <p:nvPr/>
        </p:nvSpPr>
        <p:spPr>
          <a:xfrm>
            <a:off x="4194825" y="592425"/>
            <a:ext cx="55335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'#paybtn'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).click(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e.preventDefault();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console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.log($(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"#scPayType"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).val());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"#scPayType"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).val()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"카카오페이"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"#sendPay"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).attr(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"action"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"/kakaoPay"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"#scPayType"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).val()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"카드결제"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"#sendPay"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).attr(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"action"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"/cardPaySeat"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 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"결제가 완료되었습니다."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$(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"#sendPay"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).submit();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form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action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method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"post"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"sendPay"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			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좌석 번호 : 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"text"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"seatNo"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"seatNo"</a:t>
            </a:r>
            <a:endParaRPr b="1" sz="800">
              <a:solidFill>
                <a:srgbClr val="DF5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value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"${seatNo}"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readonly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style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"border: none"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 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좌석 기간 : 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"text"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"seatType"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"seatType"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value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endParaRPr b="1" sz="800">
              <a:solidFill>
                <a:srgbClr val="DF5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readonly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style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"border: none"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 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좌석 가격 : 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"text"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"seatPrice"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"seatPrice"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value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readonly</a:t>
            </a:r>
            <a:endParaRPr b="1" sz="800">
              <a:solidFill>
                <a:srgbClr val="0A998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style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"border: none"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사용 시간 : 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"text"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"useTime"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"useTime"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value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readonly</a:t>
            </a:r>
            <a:endParaRPr b="1" sz="800">
              <a:solidFill>
                <a:srgbClr val="0A998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style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"border: none; width: 300px;"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hr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&lt;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"submit"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"btn btn-dark"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style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"float: right;"</a:t>
            </a:r>
            <a:endParaRPr b="1" sz="800">
              <a:solidFill>
                <a:srgbClr val="DF5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0A998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800">
                <a:solidFill>
                  <a:srgbClr val="DF5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"paybtn"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&gt;결제하기&lt;/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button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&lt;/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form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61"/>
          <p:cNvSpPr txBox="1"/>
          <p:nvPr/>
        </p:nvSpPr>
        <p:spPr>
          <a:xfrm>
            <a:off x="1485750" y="3124050"/>
            <a:ext cx="2846100" cy="926700"/>
          </a:xfrm>
          <a:prstGeom prst="rect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화면UI – (1) 메인 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7"/>
          <p:cNvGrpSpPr/>
          <p:nvPr/>
        </p:nvGrpSpPr>
        <p:grpSpPr>
          <a:xfrm>
            <a:off x="828000" y="828000"/>
            <a:ext cx="7560346" cy="3432244"/>
            <a:chOff x="1173955" y="1388977"/>
            <a:chExt cx="9844201" cy="4576325"/>
          </a:xfrm>
        </p:grpSpPr>
        <p:sp>
          <p:nvSpPr>
            <p:cNvPr id="95" name="Google Shape;95;p17"/>
            <p:cNvSpPr/>
            <p:nvPr/>
          </p:nvSpPr>
          <p:spPr>
            <a:xfrm>
              <a:off x="1173956" y="2211402"/>
              <a:ext cx="9844200" cy="37539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173956" y="1388977"/>
              <a:ext cx="9844200" cy="8223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381887" y="1560132"/>
              <a:ext cx="5898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2083643" y="1557698"/>
              <a:ext cx="17664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 이름 - pikka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665306" y="2615770"/>
              <a:ext cx="3435900" cy="2164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스터디 카페 내부 사진 슬라이드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148218" y="1557698"/>
              <a:ext cx="11772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9346270" y="1551029"/>
              <a:ext cx="11772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사물함 현황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747244" y="1560429"/>
              <a:ext cx="11772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 현황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173955" y="5142829"/>
              <a:ext cx="9844200" cy="8223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381888" y="5335301"/>
              <a:ext cx="5898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083642" y="5335301"/>
              <a:ext cx="8439600" cy="4374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 정보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6" name="Google Shape;106;p17"/>
            <p:cNvGrpSpPr/>
            <p:nvPr/>
          </p:nvGrpSpPr>
          <p:grpSpPr>
            <a:xfrm>
              <a:off x="2431215" y="2615770"/>
              <a:ext cx="2903101" cy="2168752"/>
              <a:chOff x="1971673" y="2601376"/>
              <a:chExt cx="2903101" cy="2168752"/>
            </a:xfrm>
          </p:grpSpPr>
          <p:sp>
            <p:nvSpPr>
              <p:cNvPr id="107" name="Google Shape;107;p17"/>
              <p:cNvSpPr/>
              <p:nvPr/>
            </p:nvSpPr>
            <p:spPr>
              <a:xfrm>
                <a:off x="1971674" y="2601376"/>
                <a:ext cx="2903100" cy="4374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회사 소개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1971673" y="3208035"/>
                <a:ext cx="2903100" cy="4374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좌석현황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3471146" y="4332728"/>
                <a:ext cx="1403400" cy="4374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회원가입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1971674" y="3772368"/>
                <a:ext cx="2903100" cy="4374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Malgun Gothic"/>
                  <a:buNone/>
                </a:pPr>
                <a:r>
                  <a:rPr lang="ko" sz="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사물함현황</a:t>
                </a:r>
                <a:endParaRPr b="0" i="0" sz="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1971673" y="4327966"/>
                <a:ext cx="1403400" cy="4374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로그인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2" name="Google Shape;112;p17"/>
          <p:cNvSpPr/>
          <p:nvPr/>
        </p:nvSpPr>
        <p:spPr>
          <a:xfrm>
            <a:off x="4320000" y="576000"/>
            <a:ext cx="6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endParaRPr sz="1100"/>
          </a:p>
        </p:txBody>
      </p:sp>
      <p:sp>
        <p:nvSpPr>
          <p:cNvPr id="113" name="Google Shape;113;p17"/>
          <p:cNvSpPr/>
          <p:nvPr/>
        </p:nvSpPr>
        <p:spPr>
          <a:xfrm>
            <a:off x="4320000" y="4248000"/>
            <a:ext cx="84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2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2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2"/>
          <p:cNvSpPr txBox="1"/>
          <p:nvPr/>
        </p:nvSpPr>
        <p:spPr>
          <a:xfrm>
            <a:off x="0" y="-11450"/>
            <a:ext cx="4625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10. 좌석 결제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1" name="Google Shape;741;p62"/>
          <p:cNvPicPr preferRelativeResize="0"/>
          <p:nvPr/>
        </p:nvPicPr>
        <p:blipFill rotWithShape="1">
          <a:blip r:embed="rId4">
            <a:alphaModFix/>
          </a:blip>
          <a:srcRect b="39340" l="18369" r="53945" t="6397"/>
          <a:stretch/>
        </p:blipFill>
        <p:spPr>
          <a:xfrm>
            <a:off x="882976" y="955900"/>
            <a:ext cx="2470152" cy="27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2"/>
          <p:cNvPicPr preferRelativeResize="0"/>
          <p:nvPr/>
        </p:nvPicPr>
        <p:blipFill rotWithShape="1">
          <a:blip r:embed="rId5">
            <a:alphaModFix/>
          </a:blip>
          <a:srcRect b="48381" l="22255" r="50497" t="45590"/>
          <a:stretch/>
        </p:blipFill>
        <p:spPr>
          <a:xfrm>
            <a:off x="3929700" y="3252325"/>
            <a:ext cx="4589698" cy="571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2"/>
          <p:cNvSpPr/>
          <p:nvPr/>
        </p:nvSpPr>
        <p:spPr>
          <a:xfrm>
            <a:off x="3929700" y="3679350"/>
            <a:ext cx="4589700" cy="204900"/>
          </a:xfrm>
          <a:prstGeom prst="rect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" name="Google Shape;744;p62"/>
          <p:cNvCxnSpPr>
            <a:stCxn id="743" idx="0"/>
          </p:cNvCxnSpPr>
          <p:nvPr/>
        </p:nvCxnSpPr>
        <p:spPr>
          <a:xfrm rot="10800000">
            <a:off x="2017950" y="2917350"/>
            <a:ext cx="4206600" cy="762000"/>
          </a:xfrm>
          <a:prstGeom prst="straightConnector1">
            <a:avLst/>
          </a:prstGeom>
          <a:noFill/>
          <a:ln cap="flat" cmpd="sng" w="28575">
            <a:solidFill>
              <a:srgbClr val="32CAC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62"/>
          <p:cNvSpPr txBox="1"/>
          <p:nvPr/>
        </p:nvSpPr>
        <p:spPr>
          <a:xfrm>
            <a:off x="3448100" y="961400"/>
            <a:ext cx="65241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9370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@PostMapping(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"/cardPaySeat"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cardPay(Model model, SeatTicket seatTicket, Principal principal) {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seatTicket.setUserId(principal.getName());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service.insert(seatTicket);	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service.updateOne();	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"ticket"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service.getTicket(seatTicket.getUserId()));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log.info(seatTicket);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8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8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"pikka/carPaySuccessSeat"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&lt;update id="updateOne"&gt;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UPDATE seat A INNER JOIN seatTicket B ON A.seatNo = B.seatNo SET A.seatStatus = 1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&lt;/update&gt;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3"/>
          <p:cNvSpPr/>
          <p:nvPr/>
        </p:nvSpPr>
        <p:spPr>
          <a:xfrm>
            <a:off x="9575" y="0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 txBox="1"/>
          <p:nvPr/>
        </p:nvSpPr>
        <p:spPr>
          <a:xfrm>
            <a:off x="653000" y="1432800"/>
            <a:ext cx="3448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11. 사물함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-사물함 현황 확인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-사물함 선택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Open Sans"/>
                <a:ea typeface="Open Sans"/>
                <a:cs typeface="Open Sans"/>
                <a:sym typeface="Open Sans"/>
              </a:rPr>
              <a:t>-결제하기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2" name="Google Shape;752;p63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5269575" y="1432800"/>
            <a:ext cx="2277900" cy="22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0" y="72475"/>
            <a:ext cx="2874300" cy="4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4"/>
          <p:cNvSpPr/>
          <p:nvPr/>
        </p:nvSpPr>
        <p:spPr>
          <a:xfrm>
            <a:off x="0" y="470370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4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4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사물함 현황 확인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64"/>
          <p:cNvSpPr txBox="1"/>
          <p:nvPr/>
        </p:nvSpPr>
        <p:spPr>
          <a:xfrm>
            <a:off x="7292175" y="605125"/>
            <a:ext cx="1714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LockerController.java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64"/>
          <p:cNvSpPr txBox="1"/>
          <p:nvPr/>
        </p:nvSpPr>
        <p:spPr>
          <a:xfrm>
            <a:off x="3433000" y="1002000"/>
            <a:ext cx="55737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사물함 만료된 것 체크 -&gt; 상태 활성화 &amp; 사물함 이용권 삭제 </a:t>
            </a:r>
            <a:endParaRPr b="1" sz="12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LockerService service;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//사물함 현황 클릭시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@RequestMapping(value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"/LockerStatus"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goLockerStatus(Model model) {</a:t>
            </a:r>
            <a:endParaRPr b="1" sz="10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LocalDate date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LocalDate.now();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today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date.minusDays(</a:t>
            </a:r>
            <a:r>
              <a:rPr b="1" lang="ko" sz="10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List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endList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service.getEndLocker(today);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Locker locker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Locker();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locker.setLockerStatus(</a:t>
            </a:r>
            <a:r>
              <a:rPr b="1" lang="ko" sz="10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list : endList)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locker.setLockerNo(list);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service.updateLocState(locker);</a:t>
            </a:r>
            <a:endParaRPr b="1" sz="10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service.deleteLocTicket(locker.getLockerNo());</a:t>
            </a:r>
            <a:endParaRPr b="1" sz="10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"/pikka/LockerStatus"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5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5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5"/>
          <p:cNvSpPr txBox="1"/>
          <p:nvPr/>
        </p:nvSpPr>
        <p:spPr>
          <a:xfrm>
            <a:off x="7621275" y="658450"/>
            <a:ext cx="1385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LockerStatus.jsp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65"/>
          <p:cNvSpPr txBox="1"/>
          <p:nvPr/>
        </p:nvSpPr>
        <p:spPr>
          <a:xfrm>
            <a:off x="-1092425" y="701700"/>
            <a:ext cx="60951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사물함 상태 반영(사용중, 미사용중)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9144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$.ajax({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type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'post'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url : 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/getLocker',</a:t>
            </a:r>
            <a:endParaRPr b="1" sz="1000">
              <a:solidFill>
                <a:schemeClr val="dk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data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contentType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"application/json; charset=utf-8"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success : function(data)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(var i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i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data.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length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i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++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(data[i].lockerStatus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2349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$(</a:t>
            </a:r>
            <a:r>
              <a:rPr b="1" lang="ko" sz="1000">
                <a:solidFill>
                  <a:srgbClr val="63A35C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"#"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data[i].lockerNo).attr(</a:t>
            </a:r>
            <a:r>
              <a:rPr b="1" lang="ko" sz="1000">
                <a:solidFill>
                  <a:srgbClr val="63A35C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"disabled"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rgbClr val="0099CC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true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error : function(xhr, status, error)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alert(error);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65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사물함 현황 확인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4" name="Google Shape;774;p65"/>
          <p:cNvGrpSpPr/>
          <p:nvPr/>
        </p:nvGrpSpPr>
        <p:grpSpPr>
          <a:xfrm>
            <a:off x="3257880" y="658459"/>
            <a:ext cx="1443860" cy="435693"/>
            <a:chOff x="5209200" y="2134125"/>
            <a:chExt cx="2198325" cy="757200"/>
          </a:xfrm>
        </p:grpSpPr>
        <p:pic>
          <p:nvPicPr>
            <p:cNvPr id="775" name="Google Shape;775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3050" y="2136525"/>
              <a:ext cx="704475" cy="75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200" y="2134125"/>
              <a:ext cx="704478" cy="75571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7" name="Google Shape;777;p65"/>
            <p:cNvCxnSpPr/>
            <p:nvPr/>
          </p:nvCxnSpPr>
          <p:spPr>
            <a:xfrm>
              <a:off x="6048565" y="2511981"/>
              <a:ext cx="519600" cy="3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78" name="Google Shape;778;p65"/>
          <p:cNvSpPr txBox="1"/>
          <p:nvPr/>
        </p:nvSpPr>
        <p:spPr>
          <a:xfrm>
            <a:off x="4812600" y="1099338"/>
            <a:ext cx="433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RestController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@Autowired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private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LockerService service;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//사물함 List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@RequestMapping(value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"/getLocker",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method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RequestMethod.POST,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produces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{MediaType.APPLICATION_PROBLEM_JSON_UTF8_VALUE,	MediaType.APPLICATION_ATOM_XML_VALUE})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List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Locker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getLocker(Model model)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service.getLockerList();</a:t>
            </a:r>
            <a:endParaRPr b="1" sz="10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66"/>
          <p:cNvGrpSpPr/>
          <p:nvPr/>
        </p:nvGrpSpPr>
        <p:grpSpPr>
          <a:xfrm>
            <a:off x="-79619" y="39797"/>
            <a:ext cx="3224466" cy="4737492"/>
            <a:chOff x="136025" y="129450"/>
            <a:chExt cx="3075900" cy="4640051"/>
          </a:xfrm>
        </p:grpSpPr>
        <p:pic>
          <p:nvPicPr>
            <p:cNvPr id="784" name="Google Shape;78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025" y="129450"/>
              <a:ext cx="3075900" cy="4640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2450" y="2374750"/>
              <a:ext cx="1532625" cy="153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66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6"/>
          <p:cNvSpPr/>
          <p:nvPr/>
        </p:nvSpPr>
        <p:spPr>
          <a:xfrm>
            <a:off x="-31850" y="-11450"/>
            <a:ext cx="91884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6"/>
          <p:cNvSpPr txBox="1"/>
          <p:nvPr/>
        </p:nvSpPr>
        <p:spPr>
          <a:xfrm>
            <a:off x="-26825" y="-11450"/>
            <a:ext cx="42627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사물함 선택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66"/>
          <p:cNvSpPr txBox="1"/>
          <p:nvPr/>
        </p:nvSpPr>
        <p:spPr>
          <a:xfrm>
            <a:off x="7604175" y="664700"/>
            <a:ext cx="140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LockerStatus.jsp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1" name="Google Shape;791;p66"/>
          <p:cNvSpPr txBox="1"/>
          <p:nvPr/>
        </p:nvSpPr>
        <p:spPr>
          <a:xfrm>
            <a:off x="2973550" y="900388"/>
            <a:ext cx="63924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script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locNo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</a:t>
            </a:r>
            <a:r>
              <a:rPr b="1" lang="ko" sz="8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//체크된 사물함 번호</a:t>
            </a:r>
            <a:endParaRPr b="1" sz="8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chkbox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"input[type=checkbox]"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 </a:t>
            </a:r>
            <a:r>
              <a:rPr b="1" lang="ko" sz="8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//모든 체크박스</a:t>
            </a:r>
            <a:endParaRPr b="1" sz="8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$(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document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).ready(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……</a:t>
            </a:r>
            <a:r>
              <a:rPr b="1" lang="ko" sz="8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…….생략</a:t>
            </a:r>
            <a:endParaRPr b="1" sz="8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사물함 선택시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"input"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).click(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(e)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(locNo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  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locNo </a:t>
            </a:r>
            <a:r>
              <a:rPr b="1" lang="ko" sz="10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this.id; //사물함 번호를 저장</a:t>
            </a:r>
            <a:endParaRPr b="1" sz="1000">
              <a:solidFill>
                <a:schemeClr val="dk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'#myModalLabel'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).text(locNo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 사물함 결제"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(locNo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this.id) { 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b="1" lang="ko" sz="8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/기존좌석을 다시 클릭하는 경우(체크 해제)</a:t>
            </a:r>
            <a:endParaRPr b="1" sz="8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locNo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else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 </a:t>
            </a:r>
            <a:r>
              <a:rPr b="1" lang="ko" sz="8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//이미 선택된 상태에서 또 누르는 경우</a:t>
            </a:r>
            <a:endParaRPr b="1" sz="8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"선택된 사물함이 있습니다."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e.preventDefault();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});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7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7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7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사물함 선택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0" name="Google Shape;800;p67"/>
          <p:cNvSpPr txBox="1"/>
          <p:nvPr/>
        </p:nvSpPr>
        <p:spPr>
          <a:xfrm>
            <a:off x="7663575" y="608350"/>
            <a:ext cx="1343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LockerStatus.jsp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67"/>
          <p:cNvSpPr txBox="1"/>
          <p:nvPr/>
        </p:nvSpPr>
        <p:spPr>
          <a:xfrm>
            <a:off x="3023200" y="745038"/>
            <a:ext cx="29106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사용중인 이용권이 있는지 체크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var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checkTicket;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$.ajax({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type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'post'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url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'/checkTicket'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data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contentType :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"application/json; </a:t>
            </a:r>
            <a:endParaRPr b="1" sz="10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charset=utf-8"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success :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(data)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(data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!=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""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checkTicket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data;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},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error :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(xhr, status, error) 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(error);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" y="903250"/>
            <a:ext cx="2458523" cy="35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7"/>
          <p:cNvSpPr txBox="1"/>
          <p:nvPr/>
        </p:nvSpPr>
        <p:spPr>
          <a:xfrm>
            <a:off x="5891950" y="745050"/>
            <a:ext cx="38217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선택하기 클릭시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'#scLocBtn'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).click(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//사물함이 선택되지 않은 상태일때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(locNo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	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"좌석을 선택하세요."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e.stopPropagation();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(checkTicket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!=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alert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"기존에 구매하신 이용권이 있습니다. </a:t>
            </a:r>
            <a:endParaRPr b="1" sz="900">
              <a:solidFill>
                <a:srgbClr val="63A35C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\n사물함은 1인당 1개만 이용 가능합니다."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e.stopPropagation();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b="1" lang="ko" sz="12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결제 OK 클릭시</a:t>
            </a:r>
            <a:endParaRPr b="1" sz="12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$(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'#payOk'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).click(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</a:t>
            </a:r>
            <a:r>
              <a:rPr b="1" lang="ko" sz="10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(e) {</a:t>
            </a:r>
            <a:endParaRPr b="1" sz="10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e.stopPropagation();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e.preventDefault();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$(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'#payLocNO'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).val(locNo);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$(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"#pay"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).submit();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chkbox.prop(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'checked'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lang="ko" sz="9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false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 </a:t>
            </a:r>
            <a:r>
              <a:rPr b="1" lang="ko" sz="1000">
                <a:solidFill>
                  <a:srgbClr val="01010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8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8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0" name="Google Shape;8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8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결제하기- 카카오페이 API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68"/>
          <p:cNvSpPr txBox="1"/>
          <p:nvPr/>
        </p:nvSpPr>
        <p:spPr>
          <a:xfrm>
            <a:off x="5139750" y="1312575"/>
            <a:ext cx="2706900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KakaoPay.java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domain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AmountVO.java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CardVO.java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KakaoPayApprovalVO.java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KakaoPayReadVO.java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PayVO.java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views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-"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kakaoPaySuccess.jsp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3" name="Google Shape;8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325" y="1375650"/>
            <a:ext cx="2832075" cy="23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200" y="2418100"/>
            <a:ext cx="2923200" cy="11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675" y="2038350"/>
            <a:ext cx="3781679" cy="2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9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9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9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결제하기- 카카오페이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4" name="Google Shape;824;p69"/>
          <p:cNvGrpSpPr/>
          <p:nvPr/>
        </p:nvGrpSpPr>
        <p:grpSpPr>
          <a:xfrm>
            <a:off x="1694265" y="549376"/>
            <a:ext cx="5691069" cy="1367944"/>
            <a:chOff x="831325" y="1326398"/>
            <a:chExt cx="7703125" cy="2380275"/>
          </a:xfrm>
        </p:grpSpPr>
        <p:pic>
          <p:nvPicPr>
            <p:cNvPr id="825" name="Google Shape;825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1325" y="1326398"/>
              <a:ext cx="7703125" cy="238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69"/>
            <p:cNvSpPr/>
            <p:nvPr/>
          </p:nvSpPr>
          <p:spPr>
            <a:xfrm>
              <a:off x="6332050" y="1950075"/>
              <a:ext cx="1297200" cy="675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2CA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9"/>
            <p:cNvSpPr/>
            <p:nvPr/>
          </p:nvSpPr>
          <p:spPr>
            <a:xfrm>
              <a:off x="1721575" y="1950075"/>
              <a:ext cx="1297200" cy="675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2CA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8" name="Google Shape;82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075" y="549375"/>
            <a:ext cx="910250" cy="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9"/>
          <p:cNvSpPr txBox="1"/>
          <p:nvPr/>
        </p:nvSpPr>
        <p:spPr>
          <a:xfrm>
            <a:off x="309300" y="549375"/>
            <a:ext cx="13188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Open Sans"/>
                <a:ea typeface="Open Sans"/>
                <a:cs typeface="Open Sans"/>
                <a:sym typeface="Open Sans"/>
              </a:rPr>
              <a:t>결제 프로세스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0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0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0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결제하기- 카카오페이 API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8" name="Google Shape;838;p70"/>
          <p:cNvSpPr txBox="1"/>
          <p:nvPr/>
        </p:nvSpPr>
        <p:spPr>
          <a:xfrm>
            <a:off x="258150" y="623238"/>
            <a:ext cx="80250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@PostMapping(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"/kakaoPay"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kakaoPay(PayVO pays)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this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.pay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pays;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log.info(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"kakaoPay post................................"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pays.setUserId(pays.getUserId().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trim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"redirect:"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kakaopay.kakaoPayReady(pays)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@GetMapping(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"/kakaoPaySuccess"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kakaoPaySuccess(@RequestParam(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"pg_token"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pg_token, Model model, Principal principal)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"info"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kakaopay.kakaoPayInfo(pg_token)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 //결제완료후 받은 pg_token을 이용해야함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결제성공 -&gt; 사물함 이용권 추가 &amp; 사물함 사용중으로 상태 변경</a:t>
            </a:r>
            <a:endParaRPr b="1" sz="10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service.registerTicket(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LockerTicket(pay.getLocNo(), pay.getUserId(),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pay.getLocType(), Integer.</a:t>
            </a:r>
            <a:r>
              <a:rPr b="1" lang="ko" sz="10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parseInt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(pay.getLocPrice())));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service.updateLocState(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Locker(pay.getLocNo(),</a:t>
            </a:r>
            <a:r>
              <a:rPr b="1" lang="ko" sz="1000">
                <a:solidFill>
                  <a:srgbClr val="0099C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model.addAttribute(</a:t>
            </a:r>
            <a:r>
              <a:rPr b="1" lang="ko" sz="10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"ticket"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service.getTicket(principal.getName()));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10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0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"pikka/kakaoPaySuccess"</a:t>
            </a: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70"/>
          <p:cNvSpPr txBox="1"/>
          <p:nvPr/>
        </p:nvSpPr>
        <p:spPr>
          <a:xfrm>
            <a:off x="7137675" y="623250"/>
            <a:ext cx="1869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LockerController.java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70"/>
          <p:cNvSpPr/>
          <p:nvPr/>
        </p:nvSpPr>
        <p:spPr>
          <a:xfrm>
            <a:off x="2590875" y="989575"/>
            <a:ext cx="318900" cy="2949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70"/>
          <p:cNvSpPr/>
          <p:nvPr/>
        </p:nvSpPr>
        <p:spPr>
          <a:xfrm>
            <a:off x="4461200" y="1718050"/>
            <a:ext cx="318900" cy="2949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 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70"/>
          <p:cNvSpPr/>
          <p:nvPr/>
        </p:nvSpPr>
        <p:spPr>
          <a:xfrm>
            <a:off x="2988250" y="2418538"/>
            <a:ext cx="318900" cy="2949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70"/>
          <p:cNvSpPr/>
          <p:nvPr/>
        </p:nvSpPr>
        <p:spPr>
          <a:xfrm>
            <a:off x="5084900" y="2961838"/>
            <a:ext cx="318900" cy="2949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p70"/>
          <p:cNvSpPr/>
          <p:nvPr/>
        </p:nvSpPr>
        <p:spPr>
          <a:xfrm>
            <a:off x="3262200" y="4040013"/>
            <a:ext cx="318900" cy="2949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1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1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결제하기- 카카오페이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71"/>
          <p:cNvSpPr txBox="1"/>
          <p:nvPr/>
        </p:nvSpPr>
        <p:spPr>
          <a:xfrm>
            <a:off x="257875" y="788650"/>
            <a:ext cx="9539700" cy="7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1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1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1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kakaoPayReady(PayVO pays)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this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.pay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pays;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RestTemplate restTemplate </a:t>
            </a:r>
            <a:r>
              <a:rPr b="1" lang="ko" sz="9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RestTemplate(); //카카오페이로 데이터를 보낼 객체</a:t>
            </a:r>
            <a:endParaRPr b="1" sz="9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서버로 요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청할 Header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HttpHeaders headers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HttpHeaders();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headers.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"Authorization"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"KakaoAK 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"블라블라블라"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); //admin key</a:t>
            </a:r>
            <a:endParaRPr b="1" sz="9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headers.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"Accept"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MediaType.APPLICATION_JSON_UTF8_VALUE);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headers.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"Content-Type"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MediaType.APPLICATION_FORM_URLENCODED_VALUE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";charset=UTF-8"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서버로 요청할 Body -&gt; 결제시 필요한 데이터 추가, kakaoDevelopers에서 필수로 표기한 파라미터들은 반드시 추가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MultiValueMap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params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LinkedMultiValueMap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params.</a:t>
            </a:r>
            <a:r>
              <a:rPr b="1" lang="ko" sz="900">
                <a:solidFill>
                  <a:srgbClr val="066DE2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"cid"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"TC0ONETIME"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); //서버로 전송할 데이터들을 추가 params.add() </a:t>
            </a:r>
            <a:endParaRPr b="1" sz="9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"partner_order_id"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pay.getUserId());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"partner_user_id"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pay.getUserId());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"quantity"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"1"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"tax_free_amount"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"0"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(pay.getProductType().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equals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"locker"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"item_name"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Integer.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(pay.getLocType())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"일권"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"total_amount"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pay.getLocPrice());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"useDays"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pay.getLocUseDays());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사물함 사용기간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"locNo"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pay.getLocNo());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사물함 번호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900">
                <a:solidFill>
                  <a:schemeClr val="dk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params.add("approval_url", "http://localhost:8080/kakaoPaySuccess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"cancel_url"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"http://localhost:8080/kakaoPayCancel"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"fail_url"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b="1" lang="ko" sz="9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http://localhost:8080/kakaoPaySuccessFail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	</a:t>
            </a:r>
            <a:r>
              <a:rPr b="1" lang="ko" sz="900">
                <a:solidFill>
                  <a:srgbClr val="01010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….생략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71"/>
          <p:cNvSpPr txBox="1"/>
          <p:nvPr/>
        </p:nvSpPr>
        <p:spPr>
          <a:xfrm>
            <a:off x="7535175" y="565775"/>
            <a:ext cx="1471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KakaoPay.java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5" name="Google Shape;855;p71"/>
          <p:cNvSpPr txBox="1"/>
          <p:nvPr/>
        </p:nvSpPr>
        <p:spPr>
          <a:xfrm>
            <a:off x="353850" y="565775"/>
            <a:ext cx="1644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Open Sans"/>
                <a:ea typeface="Open Sans"/>
                <a:cs typeface="Open Sans"/>
                <a:sym typeface="Open Sans"/>
              </a:rPr>
              <a:t>결제준비 API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화면UI – (2) 메인 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4320000" y="576000"/>
            <a:ext cx="6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endParaRPr sz="1100"/>
          </a:p>
        </p:txBody>
      </p:sp>
      <p:sp>
        <p:nvSpPr>
          <p:cNvPr id="122" name="Google Shape;122;p18"/>
          <p:cNvSpPr/>
          <p:nvPr/>
        </p:nvSpPr>
        <p:spPr>
          <a:xfrm>
            <a:off x="4320000" y="4248000"/>
            <a:ext cx="84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100"/>
          </a:p>
        </p:txBody>
      </p:sp>
      <p:grpSp>
        <p:nvGrpSpPr>
          <p:cNvPr id="123" name="Google Shape;123;p18"/>
          <p:cNvGrpSpPr/>
          <p:nvPr/>
        </p:nvGrpSpPr>
        <p:grpSpPr>
          <a:xfrm>
            <a:off x="828000" y="828000"/>
            <a:ext cx="7560346" cy="3432244"/>
            <a:chOff x="1173956" y="1739973"/>
            <a:chExt cx="9844201" cy="4576325"/>
          </a:xfrm>
        </p:grpSpPr>
        <p:sp>
          <p:nvSpPr>
            <p:cNvPr id="124" name="Google Shape;124;p18"/>
            <p:cNvSpPr/>
            <p:nvPr/>
          </p:nvSpPr>
          <p:spPr>
            <a:xfrm>
              <a:off x="1173957" y="2562398"/>
              <a:ext cx="9844200" cy="37539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173957" y="1739973"/>
              <a:ext cx="9844200" cy="8223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381888" y="1911128"/>
              <a:ext cx="5898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2083644" y="1908694"/>
              <a:ext cx="17664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 이름 - pikka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665307" y="2966766"/>
              <a:ext cx="3435900" cy="21642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스터디 카페 내부 사진 슬라이드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148219" y="1908694"/>
              <a:ext cx="11772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9346271" y="1902025"/>
              <a:ext cx="11772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사물함 현황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747245" y="1911425"/>
              <a:ext cx="11772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 현황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173956" y="5493825"/>
              <a:ext cx="9844200" cy="8223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81889" y="5686297"/>
              <a:ext cx="5898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2083643" y="5686297"/>
              <a:ext cx="8439600" cy="437400"/>
            </a:xfrm>
            <a:prstGeom prst="rect">
              <a:avLst/>
            </a:prstGeom>
            <a:solidFill>
              <a:srgbClr val="757070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 정보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5" name="Google Shape;135;p18"/>
            <p:cNvGrpSpPr/>
            <p:nvPr/>
          </p:nvGrpSpPr>
          <p:grpSpPr>
            <a:xfrm>
              <a:off x="2431216" y="2966766"/>
              <a:ext cx="2903101" cy="2168752"/>
              <a:chOff x="1971673" y="2601376"/>
              <a:chExt cx="2903101" cy="2168752"/>
            </a:xfrm>
          </p:grpSpPr>
          <p:sp>
            <p:nvSpPr>
              <p:cNvPr id="136" name="Google Shape;136;p18"/>
              <p:cNvSpPr/>
              <p:nvPr/>
            </p:nvSpPr>
            <p:spPr>
              <a:xfrm>
                <a:off x="1971674" y="2601376"/>
                <a:ext cx="2903100" cy="437400"/>
              </a:xfrm>
              <a:prstGeom prst="rect">
                <a:avLst/>
              </a:prstGeom>
              <a:solidFill>
                <a:srgbClr val="757070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회사 소개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1971673" y="3208035"/>
                <a:ext cx="2903100" cy="437400"/>
              </a:xfrm>
              <a:prstGeom prst="rect">
                <a:avLst/>
              </a:prstGeom>
              <a:solidFill>
                <a:srgbClr val="757070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좌석현황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3471146" y="4332728"/>
                <a:ext cx="1403400" cy="437400"/>
              </a:xfrm>
              <a:prstGeom prst="rect">
                <a:avLst/>
              </a:prstGeom>
              <a:solidFill>
                <a:srgbClr val="757070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회원가입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971674" y="3772368"/>
                <a:ext cx="2903100" cy="437400"/>
              </a:xfrm>
              <a:prstGeom prst="rect">
                <a:avLst/>
              </a:prstGeom>
              <a:solidFill>
                <a:srgbClr val="757070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Malgun Gothic"/>
                  <a:buNone/>
                </a:pPr>
                <a:r>
                  <a:rPr lang="ko" sz="6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사물함현황</a:t>
                </a:r>
                <a:endParaRPr b="0" i="0" sz="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971673" y="4327966"/>
                <a:ext cx="1403400" cy="437400"/>
              </a:xfrm>
              <a:prstGeom prst="rect">
                <a:avLst/>
              </a:prstGeom>
              <a:solidFill>
                <a:srgbClr val="757070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로그인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1" name="Google Shape;141;p18"/>
            <p:cNvSpPr txBox="1"/>
            <p:nvPr/>
          </p:nvSpPr>
          <p:spPr>
            <a:xfrm>
              <a:off x="7129463" y="2057400"/>
              <a:ext cx="184800" cy="369300"/>
            </a:xfrm>
            <a:prstGeom prst="rect">
              <a:avLst/>
            </a:prstGeom>
            <a:solidFill>
              <a:srgbClr val="75707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2" name="Google Shape;142;p18"/>
          <p:cNvGrpSpPr/>
          <p:nvPr/>
        </p:nvGrpSpPr>
        <p:grpSpPr>
          <a:xfrm>
            <a:off x="2953697" y="1223819"/>
            <a:ext cx="3384000" cy="2441329"/>
            <a:chOff x="3845229" y="2238576"/>
            <a:chExt cx="4512000" cy="3255105"/>
          </a:xfrm>
        </p:grpSpPr>
        <p:sp>
          <p:nvSpPr>
            <p:cNvPr id="143" name="Google Shape;143;p18"/>
            <p:cNvSpPr/>
            <p:nvPr/>
          </p:nvSpPr>
          <p:spPr>
            <a:xfrm>
              <a:off x="3845229" y="2252181"/>
              <a:ext cx="4512000" cy="3241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3845229" y="2238576"/>
              <a:ext cx="4512000" cy="1101000"/>
            </a:xfrm>
            <a:prstGeom prst="rect">
              <a:avLst/>
            </a:prstGeom>
            <a:solidFill>
              <a:srgbClr val="FFE74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4287547" y="3830757"/>
              <a:ext cx="3694200" cy="4599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패스워드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287547" y="4715536"/>
              <a:ext cx="3694200" cy="4599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202972" y="2556236"/>
              <a:ext cx="2778900" cy="501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회사이름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275682" y="2562989"/>
              <a:ext cx="723000" cy="501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2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2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2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결제하기- 카카오페이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72"/>
          <p:cNvSpPr txBox="1"/>
          <p:nvPr/>
        </p:nvSpPr>
        <p:spPr>
          <a:xfrm>
            <a:off x="300375" y="788650"/>
            <a:ext cx="10089300" cy="7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b="1" lang="ko" sz="11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KakaoPayApprovalVO kakaoPayInfo(</a:t>
            </a:r>
            <a:r>
              <a:rPr b="1" lang="ko" sz="11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11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pg_token)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RestTemplate restTemplate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RestTemplate();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서버로 요청할 Header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….생략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서버로 요청할 Body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MultiValueMap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params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LinkedMultiValueMap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"cid"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"TC0ONETIME"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"tid"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kakaoPayReadyVO.getTid());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"partner_order_id"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pay.getUserId());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"partner_user_id"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pay.getUserId()); 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"pg_token"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pg_token); //필수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if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(pay.getProductType().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equals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"locker"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))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"total_amount"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pay.getLocPrice());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가격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"item_name"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Integer.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(pay.getLocType()));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사물함 이용권종류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"useDays"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pay.getLocUseDays());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사물함 사용기간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params.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lang="ko" sz="900">
                <a:solidFill>
                  <a:srgbClr val="63A3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"locNo"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pay.getLocNo()); 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사물함 번호</a:t>
            </a:r>
            <a:endParaRPr b="1" sz="900">
              <a:solidFill>
                <a:srgbClr val="99999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900">
                <a:solidFill>
                  <a:srgbClr val="99999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Header와 Body를 붙임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HttpEntity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MultiValueMap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&gt;&gt;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body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HttpEntity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MultiValueMap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 sz="900">
                <a:solidFill>
                  <a:srgbClr val="066DE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&gt;&gt;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(params, headers);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try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{</a:t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b="1" lang="ko" sz="9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// 카카오페이 서버로 데이터 전송하고 결제 결과를 VO에 담아서 return</a:t>
            </a:r>
            <a:endParaRPr b="1" sz="9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kakaoPayApprovalVO </a:t>
            </a:r>
            <a:r>
              <a:rPr b="1" lang="ko" sz="900">
                <a:solidFill>
                  <a:srgbClr val="A71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restTemplate.postForObject(</a:t>
            </a:r>
            <a:r>
              <a:rPr b="1" lang="ko" sz="9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URI(HOST </a:t>
            </a:r>
            <a:r>
              <a:rPr b="1" lang="ko" sz="9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900">
                <a:solidFill>
                  <a:srgbClr val="63A35C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"/v1/payment/approve"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), body, KakaoPayApprovalVO.</a:t>
            </a:r>
            <a:r>
              <a:rPr b="1" lang="ko" sz="9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b="1" sz="9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01010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b="1" lang="ko" sz="900">
                <a:solidFill>
                  <a:srgbClr val="A71D5D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b="1" lang="ko" sz="900">
                <a:solidFill>
                  <a:srgbClr val="010101"/>
                </a:solidFill>
                <a:highlight>
                  <a:srgbClr val="91F3F3"/>
                </a:highlight>
                <a:latin typeface="Open Sans"/>
                <a:ea typeface="Open Sans"/>
                <a:cs typeface="Open Sans"/>
                <a:sym typeface="Open Sans"/>
              </a:rPr>
              <a:t> kakaoPayApprovalVO;</a:t>
            </a:r>
            <a:endParaRPr b="1" sz="900">
              <a:solidFill>
                <a:srgbClr val="010101"/>
              </a:solidFill>
              <a:highlight>
                <a:srgbClr val="91F3F3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1010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A71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72"/>
          <p:cNvSpPr txBox="1"/>
          <p:nvPr/>
        </p:nvSpPr>
        <p:spPr>
          <a:xfrm>
            <a:off x="7526350" y="565775"/>
            <a:ext cx="1275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kakaoPay.java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72"/>
          <p:cNvSpPr txBox="1"/>
          <p:nvPr/>
        </p:nvSpPr>
        <p:spPr>
          <a:xfrm>
            <a:off x="399225" y="565775"/>
            <a:ext cx="4524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Open Sans"/>
                <a:ea typeface="Open Sans"/>
                <a:cs typeface="Open Sans"/>
                <a:sym typeface="Open Sans"/>
              </a:rPr>
              <a:t>결제 승인 API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3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3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3"/>
          <p:cNvSpPr txBox="1"/>
          <p:nvPr/>
        </p:nvSpPr>
        <p:spPr>
          <a:xfrm>
            <a:off x="0" y="-11450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11. </a:t>
            </a: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결제하기- 카카오페이 API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5" name="Google Shape;87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675" y="706450"/>
            <a:ext cx="6303675" cy="3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3"/>
          <p:cNvSpPr/>
          <p:nvPr/>
        </p:nvSpPr>
        <p:spPr>
          <a:xfrm>
            <a:off x="1418650" y="2365350"/>
            <a:ext cx="2990700" cy="12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2CA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4"/>
          <p:cNvSpPr/>
          <p:nvPr/>
        </p:nvSpPr>
        <p:spPr>
          <a:xfrm>
            <a:off x="9575" y="-43575"/>
            <a:ext cx="9144000" cy="51435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74"/>
          <p:cNvGrpSpPr/>
          <p:nvPr/>
        </p:nvGrpSpPr>
        <p:grpSpPr>
          <a:xfrm>
            <a:off x="3191075" y="1106800"/>
            <a:ext cx="2781000" cy="2619325"/>
            <a:chOff x="3191075" y="1106800"/>
            <a:chExt cx="2781000" cy="2619325"/>
          </a:xfrm>
        </p:grpSpPr>
        <p:pic>
          <p:nvPicPr>
            <p:cNvPr id="883" name="Google Shape;883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475" y="1106800"/>
              <a:ext cx="2027050" cy="202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74"/>
            <p:cNvSpPr txBox="1"/>
            <p:nvPr/>
          </p:nvSpPr>
          <p:spPr>
            <a:xfrm>
              <a:off x="3191075" y="3220925"/>
              <a:ext cx="27810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latin typeface="Open Sans"/>
                  <a:ea typeface="Open Sans"/>
                  <a:cs typeface="Open Sans"/>
                  <a:sym typeface="Open Sans"/>
                </a:rPr>
                <a:t>시연</a:t>
              </a:r>
              <a:endParaRPr b="1" sz="3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화면UI – (3) 로그인 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4320000" y="576000"/>
            <a:ext cx="6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endParaRPr sz="1100"/>
          </a:p>
        </p:txBody>
      </p:sp>
      <p:sp>
        <p:nvSpPr>
          <p:cNvPr id="157" name="Google Shape;157;p19"/>
          <p:cNvSpPr/>
          <p:nvPr/>
        </p:nvSpPr>
        <p:spPr>
          <a:xfrm>
            <a:off x="4320000" y="4248000"/>
            <a:ext cx="84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100"/>
          </a:p>
        </p:txBody>
      </p:sp>
      <p:grpSp>
        <p:nvGrpSpPr>
          <p:cNvPr id="158" name="Google Shape;158;p19"/>
          <p:cNvGrpSpPr/>
          <p:nvPr/>
        </p:nvGrpSpPr>
        <p:grpSpPr>
          <a:xfrm>
            <a:off x="828000" y="828000"/>
            <a:ext cx="7559762" cy="3430946"/>
            <a:chOff x="880467" y="1304980"/>
            <a:chExt cx="7383301" cy="3432319"/>
          </a:xfrm>
        </p:grpSpPr>
        <p:sp>
          <p:nvSpPr>
            <p:cNvPr id="159" name="Google Shape;159;p19"/>
            <p:cNvSpPr/>
            <p:nvPr/>
          </p:nvSpPr>
          <p:spPr>
            <a:xfrm>
              <a:off x="880468" y="1921799"/>
              <a:ext cx="7383300" cy="28155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t/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880468" y="1304980"/>
              <a:ext cx="7383300" cy="616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036416" y="1433346"/>
              <a:ext cx="4422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1562733" y="1431520"/>
              <a:ext cx="13248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 이름 - pikka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4611164" y="1431520"/>
              <a:ext cx="8829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7009703" y="1426519"/>
              <a:ext cx="8829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사물함 현황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810434" y="1433569"/>
              <a:ext cx="8829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 현황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880467" y="4120369"/>
              <a:ext cx="7383300" cy="6168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036417" y="4264723"/>
              <a:ext cx="4422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b="0" i="0" lang="ko" sz="7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아이콘</a:t>
              </a:r>
              <a:endParaRPr b="0" i="0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562732" y="4264723"/>
              <a:ext cx="6329700" cy="328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Malgun Gothic"/>
                <a:buNone/>
              </a:pPr>
              <a:r>
                <a:rPr lang="ko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회사 정보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3474335" y="2082437"/>
              <a:ext cx="2184467" cy="1855307"/>
              <a:chOff x="4632444" y="2694705"/>
              <a:chExt cx="2912623" cy="2473743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5671979" y="2694705"/>
                <a:ext cx="843000" cy="3147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아이콘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632444" y="3137618"/>
                <a:ext cx="2903100" cy="3387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회사 이름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632444" y="3561639"/>
                <a:ext cx="2903100" cy="3387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아이디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632444" y="3983206"/>
                <a:ext cx="2903100" cy="3387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패스워드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641967" y="4829748"/>
                <a:ext cx="2903100" cy="3387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전화번호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632444" y="4406477"/>
                <a:ext cx="2903100" cy="3387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5700" lIns="51425" spcFirstLastPara="1" rIns="51425" wrap="square" tIns="2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Malgun Gothic"/>
                  <a:buNone/>
                </a:pPr>
                <a:r>
                  <a:rPr lang="ko" sz="7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이름</a:t>
                </a:r>
                <a:endParaRPr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화면UI – (4) 마이페이지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4320000" y="576000"/>
            <a:ext cx="6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endParaRPr sz="1100"/>
          </a:p>
        </p:txBody>
      </p:sp>
      <p:sp>
        <p:nvSpPr>
          <p:cNvPr id="184" name="Google Shape;184;p20"/>
          <p:cNvSpPr/>
          <p:nvPr/>
        </p:nvSpPr>
        <p:spPr>
          <a:xfrm>
            <a:off x="4320000" y="4248000"/>
            <a:ext cx="84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100"/>
          </a:p>
        </p:txBody>
      </p:sp>
      <p:sp>
        <p:nvSpPr>
          <p:cNvPr id="185" name="Google Shape;185;p20"/>
          <p:cNvSpPr/>
          <p:nvPr/>
        </p:nvSpPr>
        <p:spPr>
          <a:xfrm>
            <a:off x="828001" y="1444551"/>
            <a:ext cx="7560000" cy="2813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828001" y="828000"/>
            <a:ext cx="7560000" cy="616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987681" y="956311"/>
            <a:ext cx="4527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1526594" y="954486"/>
            <a:ext cx="13566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이름 - pikka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4647981" y="954486"/>
            <a:ext cx="9039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7103923" y="949486"/>
            <a:ext cx="9039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 현황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875952" y="956533"/>
            <a:ext cx="9039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 현황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828000" y="3642168"/>
            <a:ext cx="7560000" cy="616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987682" y="3786460"/>
            <a:ext cx="4527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526593" y="3786460"/>
            <a:ext cx="6481200" cy="32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정보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4282255" y="1605120"/>
            <a:ext cx="647400" cy="23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483945" y="1937161"/>
            <a:ext cx="2229600" cy="25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이름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483945" y="2255039"/>
            <a:ext cx="2229600" cy="25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아이디(READ-ONLY)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483945" y="2571077"/>
            <a:ext cx="2229600" cy="25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패스워드(READ-ONLY)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3491258" y="3205709"/>
            <a:ext cx="2229600" cy="25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3483945" y="2888393"/>
            <a:ext cx="2229600" cy="25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0" y="4703625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0" y="-11450"/>
            <a:ext cx="9144000" cy="439800"/>
          </a:xfrm>
          <a:prstGeom prst="rect">
            <a:avLst/>
          </a:prstGeom>
          <a:solidFill>
            <a:srgbClr val="FCE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화면UI – (5) 좌석 페이지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200" y="20212"/>
            <a:ext cx="376475" cy="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/>
          <p:nvPr/>
        </p:nvSpPr>
        <p:spPr>
          <a:xfrm>
            <a:off x="4320000" y="576000"/>
            <a:ext cx="6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endParaRPr sz="1100"/>
          </a:p>
        </p:txBody>
      </p:sp>
      <p:sp>
        <p:nvSpPr>
          <p:cNvPr id="209" name="Google Shape;209;p21"/>
          <p:cNvSpPr/>
          <p:nvPr/>
        </p:nvSpPr>
        <p:spPr>
          <a:xfrm>
            <a:off x="4320000" y="4248000"/>
            <a:ext cx="84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100"/>
          </a:p>
        </p:txBody>
      </p:sp>
      <p:sp>
        <p:nvSpPr>
          <p:cNvPr id="210" name="Google Shape;210;p21"/>
          <p:cNvSpPr/>
          <p:nvPr/>
        </p:nvSpPr>
        <p:spPr>
          <a:xfrm>
            <a:off x="828001" y="1444559"/>
            <a:ext cx="7560000" cy="2814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828001" y="828000"/>
            <a:ext cx="7560000" cy="616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987681" y="956312"/>
            <a:ext cx="4527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1526594" y="954487"/>
            <a:ext cx="13566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이름 - pikka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4647981" y="954487"/>
            <a:ext cx="9039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7103923" y="949488"/>
            <a:ext cx="9039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사물함 현황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5875952" y="956535"/>
            <a:ext cx="9039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 현황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828000" y="3642204"/>
            <a:ext cx="7560000" cy="616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t/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987682" y="3786497"/>
            <a:ext cx="4527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</a:t>
            </a:r>
            <a:endParaRPr b="0" i="0" sz="7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1526593" y="3786497"/>
            <a:ext cx="6481200" cy="32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algun Gothic"/>
              <a:buNone/>
            </a:pPr>
            <a:r>
              <a:rPr lang="ko"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정보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21"/>
          <p:cNvGrpSpPr/>
          <p:nvPr/>
        </p:nvGrpSpPr>
        <p:grpSpPr>
          <a:xfrm>
            <a:off x="3388401" y="1509319"/>
            <a:ext cx="2434509" cy="2068317"/>
            <a:chOff x="4784844" y="2686734"/>
            <a:chExt cx="3170346" cy="2758860"/>
          </a:xfrm>
        </p:grpSpPr>
        <p:sp>
          <p:nvSpPr>
            <p:cNvPr id="221" name="Google Shape;221;p21"/>
            <p:cNvSpPr/>
            <p:nvPr/>
          </p:nvSpPr>
          <p:spPr>
            <a:xfrm>
              <a:off x="4784844" y="2686794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5284051" y="2689556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5791519" y="2693042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6515995" y="2686734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7015202" y="2689496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7522670" y="2692982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789580" y="3327876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4791373" y="4207780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4789580" y="3767828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4789580" y="4647732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5791519" y="3327876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5793312" y="4207780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5791519" y="3767828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6515995" y="3325114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7015202" y="3327876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7522670" y="3331362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518316" y="4214001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7017523" y="4216763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7524991" y="4220249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515995" y="5053846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7015202" y="5056608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7522670" y="5060094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296720" y="5053846"/>
              <a:ext cx="430200" cy="385500"/>
            </a:xfrm>
            <a:prstGeom prst="rect">
              <a:avLst/>
            </a:prstGeom>
            <a:solidFill>
              <a:srgbClr val="47D046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좌석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795927" y="5056608"/>
              <a:ext cx="430200" cy="385500"/>
            </a:xfrm>
            <a:prstGeom prst="rect">
              <a:avLst/>
            </a:prstGeom>
            <a:solidFill>
              <a:srgbClr val="AEABAB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Malgun Gothic"/>
                <a:buNone/>
              </a:pPr>
              <a:r>
                <a:rPr lang="ko" sz="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